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74" r:id="rId6"/>
    <p:sldId id="260" r:id="rId7"/>
    <p:sldId id="295" r:id="rId8"/>
    <p:sldId id="261" r:id="rId9"/>
    <p:sldId id="262" r:id="rId10"/>
    <p:sldId id="263" r:id="rId11"/>
    <p:sldId id="296" r:id="rId12"/>
    <p:sldId id="264" r:id="rId13"/>
    <p:sldId id="265" r:id="rId14"/>
    <p:sldId id="273" r:id="rId15"/>
    <p:sldId id="289" r:id="rId16"/>
    <p:sldId id="278" r:id="rId17"/>
    <p:sldId id="270" r:id="rId18"/>
    <p:sldId id="291" r:id="rId19"/>
    <p:sldId id="269" r:id="rId20"/>
    <p:sldId id="277" r:id="rId21"/>
    <p:sldId id="268" r:id="rId22"/>
    <p:sldId id="290" r:id="rId23"/>
    <p:sldId id="267" r:id="rId24"/>
    <p:sldId id="279" r:id="rId25"/>
    <p:sldId id="272" r:id="rId26"/>
    <p:sldId id="292" r:id="rId27"/>
    <p:sldId id="271" r:id="rId28"/>
    <p:sldId id="275" r:id="rId29"/>
    <p:sldId id="284" r:id="rId30"/>
    <p:sldId id="281" r:id="rId31"/>
    <p:sldId id="280" r:id="rId32"/>
    <p:sldId id="282" r:id="rId33"/>
    <p:sldId id="283" r:id="rId34"/>
    <p:sldId id="285" r:id="rId35"/>
    <p:sldId id="286" r:id="rId36"/>
    <p:sldId id="293" r:id="rId37"/>
    <p:sldId id="294" r:id="rId38"/>
    <p:sldId id="287" r:id="rId39"/>
    <p:sldId id="288" r:id="rId4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o Falconi" initials="RF" lastIdx="1" clrIdx="0">
    <p:extLst/>
  </p:cmAuthor>
  <p:cmAuthor id="2" name="Roberto Falconi" initials="RF [2]" lastIdx="1" clrIdx="1">
    <p:extLst/>
  </p:cmAuthor>
  <p:cmAuthor id="3" name="Roberto Falconi" initials="RF [3]" lastIdx="1" clrIdx="2">
    <p:extLst/>
  </p:cmAuthor>
  <p:cmAuthor id="4" name="Roberto Falconi" initials="RF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FF9300"/>
    <a:srgbClr val="FFFC00"/>
    <a:srgbClr val="FFFD78"/>
    <a:srgbClr val="FFF000"/>
    <a:srgbClr val="FFFB00"/>
    <a:srgbClr val="FFA600"/>
    <a:srgbClr val="FFE200"/>
    <a:srgbClr val="0319FB"/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1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CD6"/>
          </a:solidFill>
        </a:fill>
      </a:tcStyle>
    </a:wholeTbl>
    <a:band2H>
      <a:tcTxStyle/>
      <a:tcStyle>
        <a:tcBdr/>
        <a:fill>
          <a:solidFill>
            <a:srgbClr val="E7EE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BCB"/>
          </a:solidFill>
        </a:fill>
      </a:tcStyle>
    </a:wholeTbl>
    <a:band2H>
      <a:tcTxStyle/>
      <a:tcStyle>
        <a:tcBdr/>
        <a:fill>
          <a:solidFill>
            <a:srgbClr val="F5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49"/>
  </p:normalViewPr>
  <p:slideViewPr>
    <p:cSldViewPr snapToGrid="0" snapToObjects="1">
      <p:cViewPr>
        <p:scale>
          <a:sx n="76" d="100"/>
          <a:sy n="76" d="100"/>
        </p:scale>
        <p:origin x="14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Foglio_di_lavoro_di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Foglio_di_lavoro_di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Foglio_di_lavoro_di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Foglio_di_lavoro_di_Microsoft_Excel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Foglio_di_lavoro_di_Microsoft_Excel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Foglio_di_lavoro_di_Microsoft_Excel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Foglio_di_lavoro_di_Microsoft_Excel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Foglio_di_lavoro_di_Microsoft_Excel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Foglio_di_lavoro_di_Microsoft_Excel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Numero di elementi per classe</c:v>
                </c:pt>
              </c:strCache>
            </c:strRef>
          </c:tx>
          <c:spPr>
            <a:solidFill>
              <a:srgbClr val="92D050"/>
            </a:solidFill>
          </c:spPr>
          <c:dPt>
            <c:idx val="0"/>
            <c:bubble3D val="0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rgbClr val="FFFC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rgbClr val="FF93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Foglio1!$A$2:$A$5</c:f>
              <c:strCache>
                <c:ptCount val="4"/>
                <c:pt idx="0">
                  <c:v>Everyone</c:v>
                </c:pt>
                <c:pt idx="1">
                  <c:v>Mature</c:v>
                </c:pt>
                <c:pt idx="2">
                  <c:v>Everyone 10+</c:v>
                </c:pt>
                <c:pt idx="3">
                  <c:v>Teen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2079.0</c:v>
                </c:pt>
                <c:pt idx="1">
                  <c:v>1432.0</c:v>
                </c:pt>
                <c:pt idx="2">
                  <c:v>930.0</c:v>
                </c:pt>
                <c:pt idx="3">
                  <c:v>2367.0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Foglio1!$A$2:$A$5</c:f>
              <c:strCache>
                <c:ptCount val="4"/>
                <c:pt idx="0">
                  <c:v>Everyone</c:v>
                </c:pt>
                <c:pt idx="1">
                  <c:v>Mature</c:v>
                </c:pt>
                <c:pt idx="2">
                  <c:v>Everyone 10+</c:v>
                </c:pt>
                <c:pt idx="3">
                  <c:v>Teen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Foglio1!$A$2:$A$5</c:f>
              <c:strCache>
                <c:ptCount val="4"/>
                <c:pt idx="0">
                  <c:v>Everyone</c:v>
                </c:pt>
                <c:pt idx="1">
                  <c:v>Mature</c:v>
                </c:pt>
                <c:pt idx="2">
                  <c:v>Everyone 10+</c:v>
                </c:pt>
                <c:pt idx="3">
                  <c:v>Teen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 smtClean="0"/>
              <a:t>Accuracy</a:t>
            </a:r>
            <a:r>
              <a:rPr lang="it-IT" dirty="0" smtClean="0"/>
              <a:t> Score / Cross-</a:t>
            </a:r>
            <a:r>
              <a:rPr lang="it-IT" dirty="0" err="1" smtClean="0"/>
              <a:t>validation</a:t>
            </a:r>
            <a:endParaRPr lang="it-IT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</c:v>
                </c:pt>
                <c:pt idx="1">
                  <c:v>E10</c:v>
                </c:pt>
                <c:pt idx="2">
                  <c:v>T</c:v>
                </c:pt>
                <c:pt idx="3">
                  <c:v>M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0.856</c:v>
                </c:pt>
                <c:pt idx="1">
                  <c:v>0.864</c:v>
                </c:pt>
                <c:pt idx="2">
                  <c:v>0.759</c:v>
                </c:pt>
                <c:pt idx="3">
                  <c:v>0.886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</c:v>
                </c:pt>
                <c:pt idx="1">
                  <c:v>E10</c:v>
                </c:pt>
                <c:pt idx="2">
                  <c:v>T</c:v>
                </c:pt>
                <c:pt idx="3">
                  <c:v>M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0.854</c:v>
                </c:pt>
                <c:pt idx="1">
                  <c:v>0.872</c:v>
                </c:pt>
                <c:pt idx="2">
                  <c:v>0.778</c:v>
                </c:pt>
                <c:pt idx="3">
                  <c:v>0.886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k-NN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</c:v>
                </c:pt>
                <c:pt idx="1">
                  <c:v>E10</c:v>
                </c:pt>
                <c:pt idx="2">
                  <c:v>T</c:v>
                </c:pt>
                <c:pt idx="3">
                  <c:v>M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0.848</c:v>
                </c:pt>
                <c:pt idx="1">
                  <c:v>0.861</c:v>
                </c:pt>
                <c:pt idx="2">
                  <c:v>0.765</c:v>
                </c:pt>
                <c:pt idx="3">
                  <c:v>0.855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79429568"/>
        <c:axId val="-1339601984"/>
      </c:barChart>
      <c:catAx>
        <c:axId val="-137942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39601984"/>
        <c:crosses val="autoZero"/>
        <c:auto val="1"/>
        <c:lblAlgn val="ctr"/>
        <c:lblOffset val="100"/>
        <c:noMultiLvlLbl val="0"/>
      </c:catAx>
      <c:valAx>
        <c:axId val="-1339601984"/>
        <c:scaling>
          <c:orientation val="minMax"/>
          <c:max val="0.9"/>
          <c:min val="0.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7942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 b="0" i="0" baseline="0" dirty="0" smtClean="0">
                <a:effectLst/>
              </a:rPr>
              <a:t>Random Forest - confidenza</a:t>
            </a:r>
            <a:br>
              <a:rPr lang="it-IT" sz="1800" b="0" i="0" baseline="0" dirty="0" smtClean="0">
                <a:effectLst/>
              </a:rPr>
            </a:br>
            <a:r>
              <a:rPr lang="it-IT" sz="1800" b="0" i="0" baseline="0" dirty="0" smtClean="0">
                <a:effectLst/>
              </a:rPr>
              <a:t>(probabilità che un elemento appartenga ad una classe)</a:t>
            </a:r>
            <a:endParaRPr lang="it-IT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0.2</c:v>
                </c:pt>
                <c:pt idx="1">
                  <c:v>0.75</c:v>
                </c:pt>
                <c:pt idx="2">
                  <c:v>0.15</c:v>
                </c:pt>
                <c:pt idx="3">
                  <c:v>0.3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E10</c:v>
                </c:pt>
              </c:strCache>
            </c:strRef>
          </c:tx>
          <c:spPr>
            <a:solidFill>
              <a:srgbClr val="FFFC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0.3</c:v>
                </c:pt>
                <c:pt idx="1">
                  <c:v>0.1</c:v>
                </c:pt>
                <c:pt idx="2">
                  <c:v>0.25</c:v>
                </c:pt>
                <c:pt idx="3">
                  <c:v>0.3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rgbClr val="FF93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0.85</c:v>
                </c:pt>
                <c:pt idx="1">
                  <c:v>0.2</c:v>
                </c:pt>
                <c:pt idx="2">
                  <c:v>0.95</c:v>
                </c:pt>
                <c:pt idx="3">
                  <c:v>0.35</c:v>
                </c:pt>
              </c:numCache>
            </c:numRef>
          </c:val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rgbClr val="FF26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0.3</c:v>
                </c:pt>
                <c:pt idx="1">
                  <c:v>0.4</c:v>
                </c:pt>
                <c:pt idx="2">
                  <c:v>0.5</c:v>
                </c:pt>
                <c:pt idx="3">
                  <c:v>0.95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79401136"/>
        <c:axId val="-1379398304"/>
      </c:barChart>
      <c:catAx>
        <c:axId val="-13794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79398304"/>
        <c:crosses val="autoZero"/>
        <c:auto val="1"/>
        <c:lblAlgn val="ctr"/>
        <c:lblOffset val="100"/>
        <c:noMultiLvlLbl val="0"/>
      </c:catAx>
      <c:valAx>
        <c:axId val="-1379398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7940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 b="0" i="0" baseline="0" dirty="0" smtClean="0">
                <a:effectLst/>
              </a:rPr>
              <a:t>Random Forest - confidenza normalizzata</a:t>
            </a:r>
            <a:br>
              <a:rPr lang="it-IT" sz="1800" b="0" i="0" baseline="0" dirty="0" smtClean="0">
                <a:effectLst/>
              </a:rPr>
            </a:br>
            <a:r>
              <a:rPr lang="it-IT" sz="1800" b="0" i="0" baseline="0" dirty="0" smtClean="0">
                <a:effectLst/>
              </a:rPr>
              <a:t>(probabilità che un elemento appartenga ad una classe)</a:t>
            </a:r>
            <a:endParaRPr lang="it-IT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0.1</c:v>
                </c:pt>
                <c:pt idx="1">
                  <c:v>0.55</c:v>
                </c:pt>
                <c:pt idx="2">
                  <c:v>0.1</c:v>
                </c:pt>
                <c:pt idx="3">
                  <c:v>0.15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E10</c:v>
                </c:pt>
              </c:strCache>
            </c:strRef>
          </c:tx>
          <c:spPr>
            <a:solidFill>
              <a:srgbClr val="FFFC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0.6</c:v>
                </c:pt>
                <c:pt idx="1">
                  <c:v>0.15</c:v>
                </c:pt>
                <c:pt idx="2">
                  <c:v>0.1</c:v>
                </c:pt>
                <c:pt idx="3">
                  <c:v>0.05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rgbClr val="FF93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0.2</c:v>
                </c:pt>
                <c:pt idx="1">
                  <c:v>0.2</c:v>
                </c:pt>
                <c:pt idx="2">
                  <c:v>0.7</c:v>
                </c:pt>
                <c:pt idx="3">
                  <c:v>0.05</c:v>
                </c:pt>
              </c:numCache>
            </c:numRef>
          </c:val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rgbClr val="FF26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339546960"/>
        <c:axId val="-1339544400"/>
      </c:barChart>
      <c:catAx>
        <c:axId val="-1339546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39544400"/>
        <c:crosses val="autoZero"/>
        <c:auto val="1"/>
        <c:lblAlgn val="ctr"/>
        <c:lblOffset val="100"/>
        <c:noMultiLvlLbl val="0"/>
      </c:catAx>
      <c:valAx>
        <c:axId val="-133954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39546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 b="0" i="0" baseline="0" dirty="0" smtClean="0">
                <a:effectLst/>
              </a:rPr>
              <a:t>Logistic Regression - confidenza</a:t>
            </a:r>
            <a:br>
              <a:rPr lang="it-IT" sz="1800" b="0" i="0" baseline="0" dirty="0" smtClean="0">
                <a:effectLst/>
              </a:rPr>
            </a:br>
            <a:r>
              <a:rPr lang="it-IT" sz="1800" b="0" i="0" baseline="0" dirty="0" smtClean="0">
                <a:effectLst/>
              </a:rPr>
              <a:t>(probabilità che un elemento appartenga ad una classe)</a:t>
            </a:r>
            <a:endParaRPr lang="it-IT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0.5</c:v>
                </c:pt>
                <c:pt idx="1">
                  <c:v>0.85</c:v>
                </c:pt>
                <c:pt idx="2">
                  <c:v>0.55</c:v>
                </c:pt>
                <c:pt idx="3">
                  <c:v>0.2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E10</c:v>
                </c:pt>
              </c:strCache>
            </c:strRef>
          </c:tx>
          <c:spPr>
            <a:solidFill>
              <a:srgbClr val="FFFC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0.75</c:v>
                </c:pt>
                <c:pt idx="1">
                  <c:v>0.2</c:v>
                </c:pt>
                <c:pt idx="2">
                  <c:v>0.1</c:v>
                </c:pt>
                <c:pt idx="3">
                  <c:v>0.85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rgbClr val="FF93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0.4</c:v>
                </c:pt>
                <c:pt idx="1">
                  <c:v>0.3</c:v>
                </c:pt>
                <c:pt idx="2">
                  <c:v>0.1</c:v>
                </c:pt>
                <c:pt idx="3">
                  <c:v>0.3</c:v>
                </c:pt>
              </c:numCache>
            </c:numRef>
          </c:val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rgbClr val="FF26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0.6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79366544"/>
        <c:axId val="-1379363712"/>
      </c:barChart>
      <c:catAx>
        <c:axId val="-137936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79363712"/>
        <c:crosses val="autoZero"/>
        <c:auto val="1"/>
        <c:lblAlgn val="ctr"/>
        <c:lblOffset val="100"/>
        <c:noMultiLvlLbl val="0"/>
      </c:catAx>
      <c:valAx>
        <c:axId val="-137936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7936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 b="0" i="0" baseline="0" dirty="0" smtClean="0">
                <a:effectLst/>
              </a:rPr>
              <a:t>Logistic Regression - confidenza normalizzata</a:t>
            </a:r>
            <a:br>
              <a:rPr lang="it-IT" sz="1800" b="0" i="0" baseline="0" dirty="0" smtClean="0">
                <a:effectLst/>
              </a:rPr>
            </a:br>
            <a:r>
              <a:rPr lang="it-IT" sz="1800" b="0" i="0" baseline="0" dirty="0" smtClean="0">
                <a:effectLst/>
              </a:rPr>
              <a:t>(probabilità che un elemento appartenga ad una classe)</a:t>
            </a:r>
            <a:endParaRPr lang="it-IT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0.5</c:v>
                </c:pt>
                <c:pt idx="1">
                  <c:v>0.85</c:v>
                </c:pt>
                <c:pt idx="2">
                  <c:v>0.55</c:v>
                </c:pt>
                <c:pt idx="3">
                  <c:v>0.2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E10</c:v>
                </c:pt>
              </c:strCache>
            </c:strRef>
          </c:tx>
          <c:spPr>
            <a:solidFill>
              <a:srgbClr val="FFFC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0.75</c:v>
                </c:pt>
                <c:pt idx="1">
                  <c:v>0.2</c:v>
                </c:pt>
                <c:pt idx="2">
                  <c:v>0.1</c:v>
                </c:pt>
                <c:pt idx="3">
                  <c:v>0.85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rgbClr val="FF93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0.4</c:v>
                </c:pt>
                <c:pt idx="1">
                  <c:v>0.3</c:v>
                </c:pt>
                <c:pt idx="2">
                  <c:v>0.1</c:v>
                </c:pt>
                <c:pt idx="3">
                  <c:v>0.3</c:v>
                </c:pt>
              </c:numCache>
            </c:numRef>
          </c:val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rgbClr val="FF26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0.6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379311104"/>
        <c:axId val="-1379308544"/>
      </c:barChart>
      <c:catAx>
        <c:axId val="-137931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79308544"/>
        <c:crosses val="autoZero"/>
        <c:auto val="1"/>
        <c:lblAlgn val="ctr"/>
        <c:lblOffset val="100"/>
        <c:noMultiLvlLbl val="0"/>
      </c:catAx>
      <c:valAx>
        <c:axId val="-137930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79311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 b="0" i="0" baseline="0" dirty="0" smtClean="0">
                <a:effectLst/>
              </a:rPr>
              <a:t>k-NN - confidenza</a:t>
            </a:r>
            <a:br>
              <a:rPr lang="it-IT" sz="1800" b="0" i="0" baseline="0" dirty="0" smtClean="0">
                <a:effectLst/>
              </a:rPr>
            </a:br>
            <a:r>
              <a:rPr lang="it-IT" sz="1800" b="0" i="0" baseline="0" dirty="0" smtClean="0">
                <a:effectLst/>
              </a:rPr>
              <a:t>(probabilità che un elemento appartenga ad una classe)</a:t>
            </a:r>
            <a:endParaRPr lang="it-IT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0.1</c:v>
                </c:pt>
                <c:pt idx="1">
                  <c:v>0.2</c:v>
                </c:pt>
                <c:pt idx="2">
                  <c:v>0.5</c:v>
                </c:pt>
                <c:pt idx="3">
                  <c:v>0.2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E10</c:v>
                </c:pt>
              </c:strCache>
            </c:strRef>
          </c:tx>
          <c:spPr>
            <a:solidFill>
              <a:srgbClr val="FFFC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0.2</c:v>
                </c:pt>
                <c:pt idx="3">
                  <c:v>0.7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rgbClr val="FF93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0.4</c:v>
                </c:pt>
                <c:pt idx="1">
                  <c:v>0.1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rgbClr val="FF26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36888208"/>
        <c:axId val="-1336604064"/>
      </c:barChart>
      <c:catAx>
        <c:axId val="-133688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36604064"/>
        <c:crosses val="autoZero"/>
        <c:auto val="1"/>
        <c:lblAlgn val="ctr"/>
        <c:lblOffset val="100"/>
        <c:noMultiLvlLbl val="0"/>
      </c:catAx>
      <c:valAx>
        <c:axId val="-133660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36888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 b="0" i="0" baseline="0" dirty="0" smtClean="0">
                <a:effectLst/>
              </a:rPr>
              <a:t>k-NN - confidenza normalizzata</a:t>
            </a:r>
            <a:br>
              <a:rPr lang="it-IT" sz="1800" b="0" i="0" baseline="0" dirty="0" smtClean="0">
                <a:effectLst/>
              </a:rPr>
            </a:br>
            <a:r>
              <a:rPr lang="it-IT" sz="1800" b="0" i="0" baseline="0" dirty="0" smtClean="0">
                <a:effectLst/>
              </a:rPr>
              <a:t>(probabilità che un elemento appartenga ad una classe)</a:t>
            </a:r>
            <a:endParaRPr lang="it-IT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0.1</c:v>
                </c:pt>
                <c:pt idx="1">
                  <c:v>0.2</c:v>
                </c:pt>
                <c:pt idx="2">
                  <c:v>0.5</c:v>
                </c:pt>
                <c:pt idx="3">
                  <c:v>0.2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E10</c:v>
                </c:pt>
              </c:strCache>
            </c:strRef>
          </c:tx>
          <c:spPr>
            <a:solidFill>
              <a:srgbClr val="FFFC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0.2</c:v>
                </c:pt>
                <c:pt idx="3">
                  <c:v>0.7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rgbClr val="FF93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0.4</c:v>
                </c:pt>
                <c:pt idx="1">
                  <c:v>0.1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rgbClr val="FF260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Elemento 1</c:v>
                </c:pt>
                <c:pt idx="1">
                  <c:v>Elemento 2</c:v>
                </c:pt>
                <c:pt idx="2">
                  <c:v>Elemento 3</c:v>
                </c:pt>
                <c:pt idx="3">
                  <c:v>Elemento 4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339507472"/>
        <c:axId val="-1339504912"/>
      </c:barChart>
      <c:catAx>
        <c:axId val="-133950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39504912"/>
        <c:crosses val="autoZero"/>
        <c:auto val="1"/>
        <c:lblAlgn val="ctr"/>
        <c:lblOffset val="100"/>
        <c:noMultiLvlLbl val="0"/>
      </c:catAx>
      <c:valAx>
        <c:axId val="-133950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3950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smtClean="0"/>
              <a:t>Risultati finali</a:t>
            </a:r>
            <a:endParaRPr lang="it-IT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cat>
            <c:strRef>
              <c:f>Foglio1!$A$2:$A$4</c:f>
              <c:strCache>
                <c:ptCount val="3"/>
                <c:pt idx="0">
                  <c:v>Random Forest</c:v>
                </c:pt>
                <c:pt idx="1">
                  <c:v>Logistic Regression</c:v>
                </c:pt>
                <c:pt idx="2">
                  <c:v>k-NN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0.94</c:v>
                </c:pt>
                <c:pt idx="1">
                  <c:v>0.63</c:v>
                </c:pt>
                <c:pt idx="2">
                  <c:v>0.55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336561120"/>
        <c:axId val="-1336558368"/>
      </c:barChart>
      <c:catAx>
        <c:axId val="-133656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36558368"/>
        <c:crosses val="autoZero"/>
        <c:auto val="1"/>
        <c:lblAlgn val="ctr"/>
        <c:lblOffset val="100"/>
        <c:noMultiLvlLbl val="0"/>
      </c:catAx>
      <c:valAx>
        <c:axId val="-133655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33656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817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Testo"/>
          <p:cNvSpPr>
            <a:spLocks noGrp="1"/>
          </p:cNvSpPr>
          <p:nvPr>
            <p:ph type="title"/>
          </p:nvPr>
        </p:nvSpPr>
        <p:spPr>
          <a:xfrm>
            <a:off x="684212" y="685798"/>
            <a:ext cx="8001001" cy="2971802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Titolo Testo</a:t>
            </a:r>
          </a:p>
        </p:txBody>
      </p:sp>
      <p:sp>
        <p:nvSpPr>
          <p:cNvPr id="18" name="Corpo livello uno…"/>
          <p:cNvSpPr>
            <a:spLocks noGrp="1"/>
          </p:cNvSpPr>
          <p:nvPr>
            <p:ph type="body" sz="quarter" idx="1"/>
          </p:nvPr>
        </p:nvSpPr>
        <p:spPr>
          <a:xfrm>
            <a:off x="684212" y="3843866"/>
            <a:ext cx="6400801" cy="1947334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2100"/>
            </a:lvl1pPr>
            <a:lvl2pPr marL="0" indent="457200">
              <a:buClrTx/>
              <a:buSzTx/>
              <a:buNone/>
              <a:defRPr sz="2100"/>
            </a:lvl2pPr>
            <a:lvl3pPr marL="0" indent="914400">
              <a:buClrTx/>
              <a:buSzTx/>
              <a:buNone/>
              <a:defRPr sz="2100"/>
            </a:lvl3pPr>
            <a:lvl4pPr marL="0" indent="1371600">
              <a:buClrTx/>
              <a:buSzTx/>
              <a:buNone/>
              <a:defRPr sz="2100"/>
            </a:lvl4pPr>
            <a:lvl5pPr marL="0" indent="1828800">
              <a:buClrTx/>
              <a:buSzTx/>
              <a:buNone/>
              <a:defRPr sz="21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9" name="Straight Connector 15"/>
          <p:cNvSpPr/>
          <p:nvPr/>
        </p:nvSpPr>
        <p:spPr>
          <a:xfrm flipH="1">
            <a:off x="8228011" y="8467"/>
            <a:ext cx="3810001" cy="3810001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traight Connector 16"/>
          <p:cNvSpPr/>
          <p:nvPr/>
        </p:nvSpPr>
        <p:spPr>
          <a:xfrm flipH="1">
            <a:off x="6108169" y="91544"/>
            <a:ext cx="6080656" cy="6080656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traight Connector 18"/>
          <p:cNvSpPr/>
          <p:nvPr/>
        </p:nvSpPr>
        <p:spPr>
          <a:xfrm flipH="1">
            <a:off x="7235825" y="228600"/>
            <a:ext cx="4953000" cy="495300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traight Connector 20"/>
          <p:cNvSpPr/>
          <p:nvPr/>
        </p:nvSpPr>
        <p:spPr>
          <a:xfrm flipH="1">
            <a:off x="7335836" y="32277"/>
            <a:ext cx="4852990" cy="4852991"/>
          </a:xfrm>
          <a:prstGeom prst="line">
            <a:avLst/>
          </a:prstGeom>
          <a:ln w="31750"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traight Connector 22"/>
          <p:cNvSpPr/>
          <p:nvPr/>
        </p:nvSpPr>
        <p:spPr>
          <a:xfrm flipH="1">
            <a:off x="7845425" y="609601"/>
            <a:ext cx="4343400" cy="4343399"/>
          </a:xfrm>
          <a:prstGeom prst="line">
            <a:avLst/>
          </a:prstGeom>
          <a:ln w="31750"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olo Testo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1" cy="1143000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t>Titolo Testo</a:t>
            </a:r>
          </a:p>
        </p:txBody>
      </p:sp>
      <p:sp>
        <p:nvSpPr>
          <p:cNvPr id="10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9011" y="914400"/>
            <a:ext cx="3280976" cy="457200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104" name="Corpo livello uno…"/>
          <p:cNvSpPr>
            <a:spLocks noGrp="1"/>
          </p:cNvSpPr>
          <p:nvPr>
            <p:ph type="body" sz="quarter" idx="1"/>
          </p:nvPr>
        </p:nvSpPr>
        <p:spPr>
          <a:xfrm>
            <a:off x="4722812" y="2777065"/>
            <a:ext cx="6021388" cy="2048935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5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olo Testo"/>
          <p:cNvSpPr>
            <a:spLocks noGrp="1"/>
          </p:cNvSpPr>
          <p:nvPr>
            <p:ph type="title"/>
          </p:nvPr>
        </p:nvSpPr>
        <p:spPr>
          <a:xfrm>
            <a:off x="684212" y="4487331"/>
            <a:ext cx="8534401" cy="1507068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13" name="Picture Placeholder 2"/>
          <p:cNvSpPr>
            <a:spLocks noGrp="1"/>
          </p:cNvSpPr>
          <p:nvPr>
            <p:ph type="pic" idx="13"/>
          </p:nvPr>
        </p:nvSpPr>
        <p:spPr>
          <a:xfrm>
            <a:off x="685799" y="533400"/>
            <a:ext cx="10818814" cy="312420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114" name="Corpo livello uno…"/>
          <p:cNvSpPr>
            <a:spLocks noGrp="1"/>
          </p:cNvSpPr>
          <p:nvPr>
            <p:ph type="body" sz="quarter" idx="1"/>
          </p:nvPr>
        </p:nvSpPr>
        <p:spPr>
          <a:xfrm>
            <a:off x="914402" y="3843866"/>
            <a:ext cx="8304211" cy="457201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600"/>
            </a:lvl1pPr>
            <a:lvl2pPr marL="0" indent="457200">
              <a:buClrTx/>
              <a:buSzTx/>
              <a:buNone/>
              <a:defRPr sz="1600"/>
            </a:lvl2pPr>
            <a:lvl3pPr marL="0" indent="914400">
              <a:buClrTx/>
              <a:buSzTx/>
              <a:buNone/>
              <a:defRPr sz="1600"/>
            </a:lvl3pPr>
            <a:lvl4pPr marL="0" indent="1371600">
              <a:buClrTx/>
              <a:buSzTx/>
              <a:buNone/>
              <a:defRPr sz="1600"/>
            </a:lvl4pPr>
            <a:lvl5pPr marL="0" indent="1828800">
              <a:buClrTx/>
              <a:buSzTx/>
              <a:buNone/>
              <a:defRPr sz="16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olo Testo"/>
          <p:cNvSpPr>
            <a:spLocks noGrp="1"/>
          </p:cNvSpPr>
          <p:nvPr>
            <p:ph type="title"/>
          </p:nvPr>
        </p:nvSpPr>
        <p:spPr>
          <a:xfrm>
            <a:off x="684212" y="685800"/>
            <a:ext cx="10058401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Titolo Testo</a:t>
            </a:r>
          </a:p>
        </p:txBody>
      </p:sp>
      <p:sp>
        <p:nvSpPr>
          <p:cNvPr id="123" name="Corpo livello uno…"/>
          <p:cNvSpPr>
            <a:spLocks noGrp="1"/>
          </p:cNvSpPr>
          <p:nvPr>
            <p:ph type="body" sz="quarter" idx="1"/>
          </p:nvPr>
        </p:nvSpPr>
        <p:spPr>
          <a:xfrm>
            <a:off x="684212" y="4114800"/>
            <a:ext cx="8535989" cy="1879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4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olo Testo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Titolo Testo</a:t>
            </a:r>
          </a:p>
        </p:txBody>
      </p:sp>
      <p:sp>
        <p:nvSpPr>
          <p:cNvPr id="132" name="Corpo livello uno…"/>
          <p:cNvSpPr>
            <a:spLocks noGrp="1"/>
          </p:cNvSpPr>
          <p:nvPr>
            <p:ph type="body" sz="quarter" idx="1"/>
          </p:nvPr>
        </p:nvSpPr>
        <p:spPr>
          <a:xfrm>
            <a:off x="1446212" y="3429000"/>
            <a:ext cx="8534401" cy="381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212" y="4301066"/>
            <a:ext cx="8534401" cy="1684866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134" name="TextBox 13"/>
          <p:cNvSpPr/>
          <p:nvPr/>
        </p:nvSpPr>
        <p:spPr>
          <a:xfrm>
            <a:off x="531812" y="436590"/>
            <a:ext cx="609601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35" name="TextBox 14"/>
          <p:cNvSpPr/>
          <p:nvPr/>
        </p:nvSpPr>
        <p:spPr>
          <a:xfrm>
            <a:off x="10285411" y="2392968"/>
            <a:ext cx="609601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36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olo Testo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1" cy="1697401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Titolo Testo</a:t>
            </a:r>
          </a:p>
        </p:txBody>
      </p:sp>
      <p:sp>
        <p:nvSpPr>
          <p:cNvPr id="144" name="Corpo livello uno…"/>
          <p:cNvSpPr>
            <a:spLocks noGrp="1"/>
          </p:cNvSpPr>
          <p:nvPr>
            <p:ph type="body" sz="quarter" idx="1"/>
          </p:nvPr>
        </p:nvSpPr>
        <p:spPr>
          <a:xfrm>
            <a:off x="684210" y="5132980"/>
            <a:ext cx="8535991" cy="860401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5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olo Testo"/>
          <p:cNvSpPr>
            <a:spLocks noGrp="1"/>
          </p:cNvSpPr>
          <p:nvPr>
            <p:ph type="title"/>
          </p:nvPr>
        </p:nvSpPr>
        <p:spPr>
          <a:xfrm>
            <a:off x="1141412" y="685800"/>
            <a:ext cx="9144001" cy="2743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Titolo Testo</a:t>
            </a:r>
          </a:p>
        </p:txBody>
      </p:sp>
      <p:sp>
        <p:nvSpPr>
          <p:cNvPr id="153" name="Corpo livello uno…"/>
          <p:cNvSpPr>
            <a:spLocks noGrp="1"/>
          </p:cNvSpPr>
          <p:nvPr>
            <p:ph type="body" sz="quarter" idx="1"/>
          </p:nvPr>
        </p:nvSpPr>
        <p:spPr>
          <a:xfrm>
            <a:off x="684212" y="3928533"/>
            <a:ext cx="8534401" cy="1049867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None/>
              <a:defRPr sz="2400" cap="all">
                <a:solidFill>
                  <a:srgbClr val="FFFFFF"/>
                </a:solidFill>
              </a:defRPr>
            </a:lvl1pPr>
            <a:lvl2pPr marL="838200" indent="-381000">
              <a:buClrTx/>
              <a:defRPr sz="2400" cap="all">
                <a:solidFill>
                  <a:srgbClr val="FFFFFF"/>
                </a:solidFill>
              </a:defRPr>
            </a:lvl2pPr>
            <a:lvl3pPr marL="1343025" indent="-428625">
              <a:buClrTx/>
              <a:defRPr sz="2400" cap="all">
                <a:solidFill>
                  <a:srgbClr val="FFFFFF"/>
                </a:solidFill>
              </a:defRPr>
            </a:lvl3pPr>
            <a:lvl4pPr marL="1665514" indent="-293914">
              <a:buClrTx/>
              <a:defRPr sz="2400" cap="all">
                <a:solidFill>
                  <a:srgbClr val="FFFFFF"/>
                </a:solidFill>
              </a:defRPr>
            </a:lvl4pPr>
            <a:lvl5pPr marL="2122714" indent="-293914">
              <a:buClrTx/>
              <a:defRPr sz="2400" cap="all">
                <a:solidFill>
                  <a:srgbClr val="FFFFFF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5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None/>
              <a:defRPr sz="1800"/>
            </a:pPr>
            <a:endParaRPr/>
          </a:p>
        </p:txBody>
      </p:sp>
      <p:sp>
        <p:nvSpPr>
          <p:cNvPr id="155" name="TextBox 10"/>
          <p:cNvSpPr/>
          <p:nvPr/>
        </p:nvSpPr>
        <p:spPr>
          <a:xfrm>
            <a:off x="531812" y="436590"/>
            <a:ext cx="609601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56" name="TextBox 11"/>
          <p:cNvSpPr/>
          <p:nvPr/>
        </p:nvSpPr>
        <p:spPr>
          <a:xfrm>
            <a:off x="10285411" y="2392968"/>
            <a:ext cx="609601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57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olo Testo"/>
          <p:cNvSpPr>
            <a:spLocks noGrp="1"/>
          </p:cNvSpPr>
          <p:nvPr>
            <p:ph type="title"/>
          </p:nvPr>
        </p:nvSpPr>
        <p:spPr>
          <a:xfrm>
            <a:off x="684212" y="685800"/>
            <a:ext cx="10058401" cy="27432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65" name="Corpo livello uno…"/>
          <p:cNvSpPr>
            <a:spLocks noGrp="1"/>
          </p:cNvSpPr>
          <p:nvPr>
            <p:ph type="body" sz="quarter" idx="1"/>
          </p:nvPr>
        </p:nvSpPr>
        <p:spPr>
          <a:xfrm>
            <a:off x="684212" y="3928533"/>
            <a:ext cx="8534401" cy="838201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None/>
              <a:defRPr sz="2400" cap="all">
                <a:solidFill>
                  <a:srgbClr val="FFFFFF"/>
                </a:solidFill>
              </a:defRPr>
            </a:lvl1pPr>
            <a:lvl2pPr marL="838200" indent="-381000">
              <a:buClrTx/>
              <a:defRPr sz="2400" cap="all">
                <a:solidFill>
                  <a:srgbClr val="FFFFFF"/>
                </a:solidFill>
              </a:defRPr>
            </a:lvl2pPr>
            <a:lvl3pPr marL="1343025" indent="-428625">
              <a:buClrTx/>
              <a:defRPr sz="2400" cap="all">
                <a:solidFill>
                  <a:srgbClr val="FFFFFF"/>
                </a:solidFill>
              </a:defRPr>
            </a:lvl3pPr>
            <a:lvl4pPr marL="1665514" indent="-293914">
              <a:buClrTx/>
              <a:defRPr sz="2400" cap="all">
                <a:solidFill>
                  <a:srgbClr val="FFFFFF"/>
                </a:solidFill>
              </a:defRPr>
            </a:lvl4pPr>
            <a:lvl5pPr marL="2122714" indent="-293914">
              <a:buClrTx/>
              <a:defRPr sz="2400" cap="all">
                <a:solidFill>
                  <a:srgbClr val="FFFFFF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211" y="4766731"/>
            <a:ext cx="8534401" cy="1227668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None/>
              <a:defRPr sz="1800"/>
            </a:pPr>
            <a:endParaRPr/>
          </a:p>
        </p:txBody>
      </p:sp>
      <p:sp>
        <p:nvSpPr>
          <p:cNvPr id="167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olo Testo"/>
          <p:cNvSpPr>
            <a:spLocks noGrp="1"/>
          </p:cNvSpPr>
          <p:nvPr>
            <p:ph type="title"/>
          </p:nvPr>
        </p:nvSpPr>
        <p:spPr>
          <a:xfrm>
            <a:off x="684212" y="4487331"/>
            <a:ext cx="8534401" cy="1507068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75" name="Corpo livello uno…"/>
          <p:cNvSpPr>
            <a:spLocks noGrp="1"/>
          </p:cNvSpPr>
          <p:nvPr>
            <p:ph type="body" sz="half" idx="1"/>
          </p:nvPr>
        </p:nvSpPr>
        <p:spPr>
          <a:xfrm>
            <a:off x="684212" y="685800"/>
            <a:ext cx="8534401" cy="3615267"/>
          </a:xfrm>
          <a:prstGeom prst="rect">
            <a:avLst/>
          </a:prstGeom>
        </p:spPr>
        <p:txBody>
          <a:bodyPr anchor="t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76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olo Testo"/>
          <p:cNvSpPr>
            <a:spLocks noGrp="1"/>
          </p:cNvSpPr>
          <p:nvPr>
            <p:ph type="title"/>
          </p:nvPr>
        </p:nvSpPr>
        <p:spPr>
          <a:xfrm>
            <a:off x="8685211" y="685800"/>
            <a:ext cx="2057401" cy="4572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84" name="Corpo livello uno…"/>
          <p:cNvSpPr>
            <a:spLocks noGrp="1"/>
          </p:cNvSpPr>
          <p:nvPr>
            <p:ph type="body" idx="1"/>
          </p:nvPr>
        </p:nvSpPr>
        <p:spPr>
          <a:xfrm>
            <a:off x="685800" y="685800"/>
            <a:ext cx="7823200" cy="5308600"/>
          </a:xfrm>
          <a:prstGeom prst="rect">
            <a:avLst/>
          </a:prstGeom>
        </p:spPr>
        <p:txBody>
          <a:bodyPr anchor="t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85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Testo"/>
          <p:cNvSpPr>
            <a:spLocks noGrp="1"/>
          </p:cNvSpPr>
          <p:nvPr>
            <p:ph type="title"/>
          </p:nvPr>
        </p:nvSpPr>
        <p:spPr>
          <a:xfrm>
            <a:off x="684212" y="4487331"/>
            <a:ext cx="8534401" cy="1507068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32" name="Corpo livello uno…"/>
          <p:cNvSpPr>
            <a:spLocks noGrp="1"/>
          </p:cNvSpPr>
          <p:nvPr>
            <p:ph type="body" sz="half" idx="1"/>
          </p:nvPr>
        </p:nvSpPr>
        <p:spPr>
          <a:xfrm>
            <a:off x="684212" y="685800"/>
            <a:ext cx="8534401" cy="3615267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3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ntenuto 0">
    <p:bg>
      <p:bgPr>
        <a:gradFill flip="none" rotWithShape="1">
          <a:gsLst>
            <a:gs pos="10000">
              <a:schemeClr val="bg1"/>
            </a:gs>
            <a:gs pos="100000">
              <a:srgbClr val="A3E7FF"/>
            </a:gs>
          </a:gsLst>
          <a:lin ang="612000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olo Testo"/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1" cy="1507068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dirty="0"/>
              <a:t>Titolo Testo</a:t>
            </a:r>
          </a:p>
        </p:txBody>
      </p:sp>
      <p:sp>
        <p:nvSpPr>
          <p:cNvPr id="41" name="Corpo livello uno…"/>
          <p:cNvSpPr>
            <a:spLocks noGrp="1"/>
          </p:cNvSpPr>
          <p:nvPr>
            <p:ph type="body" sz="half" idx="1"/>
          </p:nvPr>
        </p:nvSpPr>
        <p:spPr>
          <a:xfrm>
            <a:off x="684210" y="2339762"/>
            <a:ext cx="8534401" cy="36152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96F">
                    <a:alpha val="75000"/>
                  </a:srgbClr>
                </a:solidFill>
              </a:defRPr>
            </a:lvl1pPr>
            <a:lvl2pPr>
              <a:defRPr>
                <a:solidFill>
                  <a:srgbClr val="0F496F">
                    <a:alpha val="75000"/>
                  </a:srgbClr>
                </a:solidFill>
              </a:defRPr>
            </a:lvl2pPr>
            <a:lvl3pPr>
              <a:defRPr>
                <a:solidFill>
                  <a:srgbClr val="0F496F">
                    <a:alpha val="75000"/>
                  </a:srgbClr>
                </a:solidFill>
              </a:defRPr>
            </a:lvl3pPr>
            <a:lvl4pPr>
              <a:defRPr>
                <a:solidFill>
                  <a:srgbClr val="0F496F">
                    <a:alpha val="75000"/>
                  </a:srgbClr>
                </a:solidFill>
              </a:defRPr>
            </a:lvl4pPr>
            <a:lvl5pPr>
              <a:defRPr>
                <a:solidFill>
                  <a:srgbClr val="0F496F">
                    <a:alpha val="75000"/>
                  </a:srgbClr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2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olo Testo"/>
          <p:cNvSpPr>
            <a:spLocks noGrp="1"/>
          </p:cNvSpPr>
          <p:nvPr>
            <p:ph type="title"/>
          </p:nvPr>
        </p:nvSpPr>
        <p:spPr>
          <a:xfrm>
            <a:off x="684210" y="2006600"/>
            <a:ext cx="8534402" cy="2281601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50" name="Corpo livello uno…"/>
          <p:cNvSpPr>
            <a:spLocks noGrp="1"/>
          </p:cNvSpPr>
          <p:nvPr>
            <p:ph type="body" sz="quarter" idx="1"/>
          </p:nvPr>
        </p:nvSpPr>
        <p:spPr>
          <a:xfrm>
            <a:off x="684212" y="4495800"/>
            <a:ext cx="8534401" cy="1498600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1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olo Testo"/>
          <p:cNvSpPr>
            <a:spLocks noGrp="1"/>
          </p:cNvSpPr>
          <p:nvPr>
            <p:ph type="title"/>
          </p:nvPr>
        </p:nvSpPr>
        <p:spPr>
          <a:xfrm>
            <a:off x="684212" y="4487331"/>
            <a:ext cx="8534401" cy="1507068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59" name="Corpo livello uno…"/>
          <p:cNvSpPr>
            <a:spLocks noGrp="1"/>
          </p:cNvSpPr>
          <p:nvPr>
            <p:ph type="body" sz="half" idx="1"/>
          </p:nvPr>
        </p:nvSpPr>
        <p:spPr>
          <a:xfrm>
            <a:off x="684210" y="685800"/>
            <a:ext cx="4937656" cy="3615267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0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olo Testo"/>
          <p:cNvSpPr>
            <a:spLocks noGrp="1"/>
          </p:cNvSpPr>
          <p:nvPr>
            <p:ph type="title"/>
          </p:nvPr>
        </p:nvSpPr>
        <p:spPr>
          <a:xfrm>
            <a:off x="684212" y="4487331"/>
            <a:ext cx="8534401" cy="1507068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8" name="Corpo livello uno…"/>
          <p:cNvSpPr>
            <a:spLocks noGrp="1"/>
          </p:cNvSpPr>
          <p:nvPr>
            <p:ph type="body" sz="quarter" idx="1"/>
          </p:nvPr>
        </p:nvSpPr>
        <p:spPr>
          <a:xfrm>
            <a:off x="972080" y="685800"/>
            <a:ext cx="464978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800">
                <a:solidFill>
                  <a:srgbClr val="FFFFFF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79066" y="685800"/>
            <a:ext cx="4665134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olo Testo"/>
          <p:cNvSpPr>
            <a:spLocks noGrp="1"/>
          </p:cNvSpPr>
          <p:nvPr>
            <p:ph type="title"/>
          </p:nvPr>
        </p:nvSpPr>
        <p:spPr>
          <a:xfrm>
            <a:off x="684212" y="4487331"/>
            <a:ext cx="8534401" cy="1507068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8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olo Testo"/>
          <p:cNvSpPr>
            <a:spLocks noGrp="1"/>
          </p:cNvSpPr>
          <p:nvPr>
            <p:ph type="title"/>
          </p:nvPr>
        </p:nvSpPr>
        <p:spPr>
          <a:xfrm>
            <a:off x="7085011" y="685800"/>
            <a:ext cx="3657601" cy="13716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Titolo Testo</a:t>
            </a:r>
          </a:p>
        </p:txBody>
      </p:sp>
      <p:sp>
        <p:nvSpPr>
          <p:cNvPr id="93" name="Corpo livello uno…"/>
          <p:cNvSpPr>
            <a:spLocks noGrp="1"/>
          </p:cNvSpPr>
          <p:nvPr>
            <p:ph type="body" sz="half" idx="1"/>
          </p:nvPr>
        </p:nvSpPr>
        <p:spPr>
          <a:xfrm>
            <a:off x="684212" y="685800"/>
            <a:ext cx="5943602" cy="5308600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085011" y="2209799"/>
            <a:ext cx="3657601" cy="2091266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None/>
              <a:defRPr sz="1600"/>
            </a:pPr>
            <a:endParaRPr/>
          </a:p>
        </p:txBody>
      </p:sp>
      <p:sp>
        <p:nvSpPr>
          <p:cNvPr id="95" name="Numero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66D3EE"/>
            </a:gs>
            <a:gs pos="100000">
              <a:srgbClr val="06588E"/>
            </a:gs>
          </a:gsLst>
          <a:lin ang="612000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2"/>
            <a:ext cx="2981859" cy="3208869"/>
            <a:chOff x="0" y="0"/>
            <a:chExt cx="2981857" cy="3208867"/>
          </a:xfrm>
        </p:grpSpPr>
        <p:sp>
          <p:nvSpPr>
            <p:cNvPr id="2" name="Straight Connector 7"/>
            <p:cNvSpPr/>
            <p:nvPr/>
          </p:nvSpPr>
          <p:spPr>
            <a:xfrm flipH="1">
              <a:off x="2069043" y="-1"/>
              <a:ext cx="912815" cy="912813"/>
            </a:xfrm>
            <a:prstGeom prst="lin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Straight Connector 8"/>
            <p:cNvSpPr/>
            <p:nvPr/>
          </p:nvSpPr>
          <p:spPr>
            <a:xfrm flipH="1">
              <a:off x="0" y="227010"/>
              <a:ext cx="2981857" cy="2981858"/>
            </a:xfrm>
            <a:prstGeom prst="lin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Straight Connector 9"/>
            <p:cNvSpPr/>
            <p:nvPr/>
          </p:nvSpPr>
          <p:spPr>
            <a:xfrm flipH="1">
              <a:off x="1085322" y="321733"/>
              <a:ext cx="1896535" cy="1896534"/>
            </a:xfrm>
            <a:prstGeom prst="lin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traight Connector 10"/>
            <p:cNvSpPr/>
            <p:nvPr/>
          </p:nvSpPr>
          <p:spPr>
            <a:xfrm flipH="1">
              <a:off x="1236134" y="167746"/>
              <a:ext cx="1745722" cy="1745721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traight Connector 11"/>
            <p:cNvSpPr/>
            <p:nvPr/>
          </p:nvSpPr>
          <p:spPr>
            <a:xfrm flipH="1">
              <a:off x="1711857" y="719667"/>
              <a:ext cx="1270002" cy="127000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olo Testo"/>
          <p:cNvSpPr>
            <a:spLocks noGrp="1"/>
          </p:cNvSpPr>
          <p:nvPr>
            <p:ph type="title"/>
          </p:nvPr>
        </p:nvSpPr>
        <p:spPr>
          <a:xfrm>
            <a:off x="609600" y="224821"/>
            <a:ext cx="10972800" cy="124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Titolo Testo</a:t>
            </a:r>
          </a:p>
        </p:txBody>
      </p:sp>
      <p:sp>
        <p:nvSpPr>
          <p:cNvPr id="9" name="Corpo livello uno…"/>
          <p:cNvSpPr>
            <a:spLocks noGrp="1"/>
          </p:cNvSpPr>
          <p:nvPr>
            <p:ph type="body" idx="1"/>
          </p:nvPr>
        </p:nvSpPr>
        <p:spPr>
          <a:xfrm>
            <a:off x="609600" y="1467453"/>
            <a:ext cx="10972800" cy="4791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" name="Numero diapositiva"/>
          <p:cNvSpPr>
            <a:spLocks noGrp="1"/>
          </p:cNvSpPr>
          <p:nvPr>
            <p:ph type="sldNum" sz="quarter" idx="2"/>
          </p:nvPr>
        </p:nvSpPr>
        <p:spPr>
          <a:xfrm>
            <a:off x="10950851" y="5661659"/>
            <a:ext cx="554595" cy="586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r">
              <a:defRPr sz="3200">
                <a:solidFill>
                  <a:srgbClr val="0A314A"/>
                </a:solidFill>
              </a:defRPr>
            </a:lvl1pPr>
          </a:lstStyle>
          <a:p>
            <a:fld id="{86CB4B4D-7CA3-9044-876B-883B54F8677D}" type="slidenum">
              <a:t>‹n.›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285750" marR="0" indent="-2857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ln>
            <a:noFill/>
          </a:ln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ln>
            <a:noFill/>
          </a:ln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2pPr>
      <a:lvl3pPr marL="1271587" marR="0" indent="-357187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ln>
            <a:noFill/>
          </a:ln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3pPr>
      <a:lvl4pPr marL="1616528" marR="0" indent="-24492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ln>
            <a:noFill/>
          </a:ln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4pPr>
      <a:lvl5pPr marL="2073728" marR="0" indent="-24492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ln>
            <a:noFill/>
          </a:ln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5pPr>
      <a:lvl6pPr marL="26125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ln>
            <a:noFill/>
          </a:ln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6pPr>
      <a:lvl7pPr marL="30697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ln>
            <a:noFill/>
          </a:ln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7pPr>
      <a:lvl8pPr marL="35269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ln>
            <a:noFill/>
          </a:ln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ln>
            <a:noFill/>
          </a:ln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olo 1"/>
          <p:cNvSpPr>
            <a:spLocks noGrp="1"/>
          </p:cNvSpPr>
          <p:nvPr>
            <p:ph type="title"/>
          </p:nvPr>
        </p:nvSpPr>
        <p:spPr>
          <a:xfrm>
            <a:off x="627942" y="903708"/>
            <a:ext cx="8001001" cy="1981538"/>
          </a:xfrm>
          <a:prstGeom prst="rect">
            <a:avLst/>
          </a:prstGeom>
        </p:spPr>
        <p:txBody>
          <a:bodyPr/>
          <a:lstStyle/>
          <a:p>
            <a:pPr defTabSz="406908">
              <a:lnSpc>
                <a:spcPts val="7200"/>
              </a:lnSpc>
              <a:defRPr sz="6408"/>
            </a:pPr>
            <a:r>
              <a:rPr dirty="0"/>
              <a:t>Game Ratings</a:t>
            </a:r>
            <a:br>
              <a:rPr dirty="0"/>
            </a:br>
            <a:r>
              <a:rPr sz="8900" dirty="0"/>
              <a:t>predictor</a:t>
            </a:r>
          </a:p>
        </p:txBody>
      </p:sp>
      <p:sp>
        <p:nvSpPr>
          <p:cNvPr id="195" name="Sottotitolo 2"/>
          <p:cNvSpPr>
            <a:spLocks noGrp="1"/>
          </p:cNvSpPr>
          <p:nvPr>
            <p:ph type="body" sz="quarter" idx="1"/>
          </p:nvPr>
        </p:nvSpPr>
        <p:spPr>
          <a:xfrm>
            <a:off x="684212" y="2885245"/>
            <a:ext cx="6400801" cy="1947334"/>
          </a:xfrm>
          <a:prstGeom prst="rect">
            <a:avLst/>
          </a:prstGeom>
        </p:spPr>
        <p:txBody>
          <a:bodyPr/>
          <a:lstStyle/>
          <a:p>
            <a:r>
              <a:rPr dirty="0"/>
              <a:t>Classificazione di videogiochi in base alla fascia d’età assegnata dall’ESRB </a:t>
            </a:r>
            <a:br>
              <a:rPr dirty="0"/>
            </a:br>
            <a:r>
              <a:rPr dirty="0"/>
              <a:t>(Entertainment Software Rating Board)</a:t>
            </a:r>
          </a:p>
        </p:txBody>
      </p:sp>
      <p:sp>
        <p:nvSpPr>
          <p:cNvPr id="196" name="CasellaDiTesto 3"/>
          <p:cNvSpPr/>
          <p:nvPr/>
        </p:nvSpPr>
        <p:spPr>
          <a:xfrm>
            <a:off x="684212" y="5168929"/>
            <a:ext cx="520270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FFFFFF"/>
                </a:solidFill>
              </a:defRPr>
            </a:pPr>
            <a:r>
              <a:rPr dirty="0"/>
              <a:t>Ingegneria Informatica – Università di Roma “La Sapienza”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rPr dirty="0"/>
              <a:t>Corso di Metodi Quantitativi per l’Informatica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Roberto Falconi e Federico </a:t>
            </a:r>
            <a:r>
              <a:rPr dirty="0" smtClean="0"/>
              <a:t>Guidi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figure_2.png" descr="figure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318" y="837019"/>
            <a:ext cx="8796882" cy="3401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dataset analysis l’importanza del rating nelle vendite"/>
          <p:cNvSpPr>
            <a:spLocks noGrp="1"/>
          </p:cNvSpPr>
          <p:nvPr>
            <p:ph type="title"/>
          </p:nvPr>
        </p:nvSpPr>
        <p:spPr>
          <a:xfrm>
            <a:off x="1566318" y="4514850"/>
            <a:ext cx="8534401" cy="15070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dataset </a:t>
            </a:r>
            <a:r>
              <a:rPr sz="4000" dirty="0" smtClean="0"/>
              <a:t>analysis</a:t>
            </a:r>
            <a:r>
              <a:rPr sz="4000" dirty="0"/>
              <a:t/>
            </a:r>
            <a:br>
              <a:rPr sz="4000" dirty="0"/>
            </a:br>
            <a:r>
              <a:rPr sz="2400" dirty="0"/>
              <a:t>l’importanza del rating nelle </a:t>
            </a:r>
            <a:r>
              <a:rPr sz="2400" dirty="0" smtClean="0"/>
              <a:t>vendite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smtClean="0"/>
              <a:t>INSTALLAZIONE</a:t>
            </a:r>
            <a:br>
              <a:rPr lang="it-IT" sz="4000" dirty="0" smtClean="0"/>
            </a:br>
            <a:r>
              <a:rPr lang="it-IT" sz="2000" dirty="0" err="1" smtClean="0"/>
              <a:t>Ubuntu</a:t>
            </a:r>
            <a:r>
              <a:rPr lang="it-IT" sz="2000" dirty="0" smtClean="0"/>
              <a:t>, </a:t>
            </a:r>
            <a:r>
              <a:rPr lang="it-IT" sz="2000" dirty="0" err="1" smtClean="0"/>
              <a:t>Debian</a:t>
            </a:r>
            <a:r>
              <a:rPr lang="it-IT" sz="2000" dirty="0" smtClean="0"/>
              <a:t> e </a:t>
            </a:r>
            <a:r>
              <a:rPr lang="it-IT" sz="2000" dirty="0" err="1" smtClean="0"/>
              <a:t>macos</a:t>
            </a:r>
            <a:endParaRPr lang="it-IT" sz="20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84209" y="1862666"/>
            <a:ext cx="10508724" cy="450426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it-IT" sz="2300" dirty="0" smtClean="0"/>
              <a:t>Necessario: </a:t>
            </a:r>
            <a:r>
              <a:rPr lang="it-IT" sz="2300" b="1" dirty="0" err="1"/>
              <a:t>Python</a:t>
            </a:r>
            <a:r>
              <a:rPr lang="it-IT" sz="2300" b="1" dirty="0"/>
              <a:t> </a:t>
            </a:r>
            <a:r>
              <a:rPr lang="it-IT" sz="2300" b="1" dirty="0" smtClean="0"/>
              <a:t>Developer </a:t>
            </a:r>
            <a:r>
              <a:rPr lang="it-IT" sz="2300" dirty="0" smtClean="0"/>
              <a:t>e </a:t>
            </a:r>
            <a:r>
              <a:rPr lang="it-IT" sz="2300" b="1" dirty="0" err="1"/>
              <a:t>pip</a:t>
            </a:r>
            <a:r>
              <a:rPr lang="it-IT" sz="2300" b="1" dirty="0"/>
              <a:t> </a:t>
            </a:r>
            <a:endParaRPr lang="it-IT" sz="2300" b="1" dirty="0"/>
          </a:p>
          <a:p>
            <a:pPr marL="0" indent="0">
              <a:lnSpc>
                <a:spcPct val="50000"/>
              </a:lnSpc>
              <a:buNone/>
            </a:pPr>
            <a:endParaRPr lang="it-IT" sz="2300" b="1" dirty="0" smtClean="0"/>
          </a:p>
          <a:p>
            <a:pPr marL="0" indent="0">
              <a:buNone/>
            </a:pPr>
            <a:r>
              <a:rPr lang="en-US" sz="2300" dirty="0" smtClean="0">
                <a:latin typeface="Menlo" charset="0"/>
                <a:ea typeface="Menlo" charset="0"/>
                <a:cs typeface="Menlo" charset="0"/>
              </a:rPr>
              <a:t>&gt;&gt;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sudo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 apt-get install python-dev</a:t>
            </a:r>
            <a:endParaRPr lang="it-IT" sz="2300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it-IT" sz="2300" dirty="0" smtClean="0"/>
              <a:t>Assicuriamoci di </a:t>
            </a:r>
            <a:r>
              <a:rPr lang="it-IT" sz="2300" dirty="0"/>
              <a:t>avere </a:t>
            </a:r>
            <a:r>
              <a:rPr lang="it-IT" sz="2300" dirty="0" err="1"/>
              <a:t>pip</a:t>
            </a:r>
            <a:r>
              <a:rPr lang="it-IT" sz="2300" dirty="0"/>
              <a:t> alla sua ultima versione</a:t>
            </a:r>
          </a:p>
          <a:p>
            <a:pPr marL="0" indent="0">
              <a:buNone/>
            </a:pP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&gt;&gt;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pip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install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 --upgrade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pip</a:t>
            </a:r>
            <a:endParaRPr lang="it-IT" sz="2300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it-IT" sz="2300" dirty="0" smtClean="0"/>
              <a:t>Cloniamo la </a:t>
            </a:r>
            <a:r>
              <a:rPr lang="it-IT" sz="2300" dirty="0" err="1" smtClean="0"/>
              <a:t>repository</a:t>
            </a:r>
            <a:r>
              <a:rPr lang="it-IT" sz="2300" dirty="0" smtClean="0"/>
              <a:t> in una cartella a piacere</a:t>
            </a:r>
            <a:endParaRPr lang="it-IT" sz="2300" dirty="0"/>
          </a:p>
          <a:p>
            <a:pPr marL="0" indent="0">
              <a:buNone/>
            </a:pP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&gt;&gt;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git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 clone https://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gitlab.com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/mqpi_2016_17/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GameRatingsPredictor</a:t>
            </a:r>
            <a:endParaRPr lang="it-IT" sz="2300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it-IT" sz="2300" dirty="0" smtClean="0"/>
              <a:t>Spostandoci nella cartella </a:t>
            </a:r>
            <a:r>
              <a:rPr lang="it-IT" sz="2300" dirty="0" err="1" smtClean="0"/>
              <a:t>GameRatingsPredictor</a:t>
            </a:r>
            <a:r>
              <a:rPr lang="it-IT" sz="2300" dirty="0"/>
              <a:t>,</a:t>
            </a:r>
            <a:r>
              <a:rPr lang="it-IT" sz="2300" dirty="0" smtClean="0"/>
              <a:t> </a:t>
            </a:r>
            <a:r>
              <a:rPr lang="it-IT" sz="2300" dirty="0"/>
              <a:t>installiamo </a:t>
            </a:r>
            <a:r>
              <a:rPr lang="it-IT" sz="2300" dirty="0" smtClean="0"/>
              <a:t>i </a:t>
            </a:r>
            <a:r>
              <a:rPr lang="it-IT" sz="2300" dirty="0"/>
              <a:t>package </a:t>
            </a:r>
            <a:r>
              <a:rPr lang="it-IT" sz="2300" dirty="0" err="1"/>
              <a:t>Python</a:t>
            </a:r>
            <a:r>
              <a:rPr lang="it-IT" sz="2300" dirty="0"/>
              <a:t> richiesti dall’applicazione</a:t>
            </a:r>
          </a:p>
          <a:p>
            <a:pPr marL="0" indent="0">
              <a:buNone/>
            </a:pP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&gt;&gt;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sudo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 pip install -r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requirements.txt</a:t>
            </a:r>
            <a:endParaRPr lang="it-IT" sz="2300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it-IT" sz="2300" dirty="0"/>
              <a:t>P</a:t>
            </a:r>
            <a:r>
              <a:rPr lang="it-IT" sz="2300" dirty="0" smtClean="0"/>
              <a:t>ossiamo </a:t>
            </a:r>
            <a:r>
              <a:rPr lang="it-IT" sz="2300" dirty="0"/>
              <a:t>far partire il programma direttamente con il comando </a:t>
            </a:r>
          </a:p>
          <a:p>
            <a:pPr marL="0" indent="0">
              <a:buNone/>
            </a:pP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&gt;&gt;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python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it-IT" sz="2300" dirty="0" smtClean="0">
                <a:latin typeface="Menlo" charset="0"/>
                <a:ea typeface="Menlo" charset="0"/>
                <a:cs typeface="Menlo" charset="0"/>
              </a:rPr>
              <a:t>algoritmo-</a:t>
            </a:r>
            <a:r>
              <a:rPr lang="it-IT" sz="2300" dirty="0" err="1" smtClean="0">
                <a:latin typeface="Menlo" charset="0"/>
                <a:ea typeface="Menlo" charset="0"/>
                <a:cs typeface="Menlo" charset="0"/>
              </a:rPr>
              <a:t>runner.py</a:t>
            </a:r>
            <a:endParaRPr lang="it-IT" sz="2300" dirty="0" smtClean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it-IT" sz="2300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it-IT" sz="2300" dirty="0" smtClean="0"/>
              <a:t>In alternativa, possiamo </a:t>
            </a:r>
            <a:r>
              <a:rPr lang="it-IT" sz="2300" dirty="0"/>
              <a:t>decidere di installarlo permanentemente sul nostro dispositivo tramite</a:t>
            </a:r>
          </a:p>
          <a:p>
            <a:pPr marL="0" indent="0">
              <a:buNone/>
            </a:pP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&gt;&gt;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sudo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 python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setup.py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 install --record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files.txt</a:t>
            </a:r>
            <a:endParaRPr lang="it-IT" sz="2300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sz="2300" dirty="0" err="1"/>
              <a:t>disinstallarlo</a:t>
            </a:r>
            <a:r>
              <a:rPr lang="en-US" sz="2300" dirty="0"/>
              <a:t> con</a:t>
            </a:r>
            <a:endParaRPr lang="it-IT" sz="2300" dirty="0"/>
          </a:p>
          <a:p>
            <a:pPr marL="0" indent="0">
              <a:buNone/>
            </a:pP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&gt;&gt; uninstall it with cat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files.txt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 |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xargs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rm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 –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rf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	</a:t>
            </a:r>
            <a:endParaRPr lang="it-IT" sz="2300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it-IT" sz="2300" dirty="0"/>
              <a:t>e infine farlo partire ovunque nel termine tramite il semplice comando</a:t>
            </a:r>
          </a:p>
          <a:p>
            <a:pPr marL="0" indent="0">
              <a:buNone/>
            </a:pP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&gt;&gt; </a:t>
            </a:r>
            <a:r>
              <a:rPr lang="it-IT" sz="2300" dirty="0" smtClean="0">
                <a:latin typeface="Menlo" charset="0"/>
                <a:ea typeface="Menlo" charset="0"/>
                <a:cs typeface="Menlo" charset="0"/>
              </a:rPr>
              <a:t>algoritmo</a:t>
            </a:r>
          </a:p>
        </p:txBody>
      </p:sp>
      <p:sp>
        <p:nvSpPr>
          <p:cNvPr id="5" name="Segnaposto testo 2"/>
          <p:cNvSpPr txBox="1">
            <a:spLocks/>
          </p:cNvSpPr>
          <p:nvPr/>
        </p:nvSpPr>
        <p:spPr>
          <a:xfrm>
            <a:off x="684209" y="6316135"/>
            <a:ext cx="4361925" cy="307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55000" lnSpcReduction="20000"/>
          </a:bodyPr>
          <a:lstStyle>
            <a:lvl1pPr marL="285750" marR="0" indent="-28575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2pPr>
            <a:lvl3pPr marL="1271587" marR="0" indent="-357187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3pPr>
            <a:lvl4pPr marL="16165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4pPr>
            <a:lvl5pPr marL="20737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5pPr>
            <a:lvl6pPr marL="26125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6pPr>
            <a:lvl7pPr marL="30697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7pPr>
            <a:lvl8pPr marL="35269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9pPr>
          </a:lstStyle>
          <a:p>
            <a:pPr marL="0" indent="0" hangingPunct="1">
              <a:buFontTx/>
              <a:buNone/>
            </a:pPr>
            <a:r>
              <a:rPr lang="it-IT" sz="2300" i="1" dirty="0" smtClean="0"/>
              <a:t>(Per l’installazione su Windows si veda la relazione)</a:t>
            </a:r>
            <a:endParaRPr lang="it-IT" sz="2300" i="1" dirty="0" smtClean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353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reparazione del dataset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preparazione del </a:t>
            </a:r>
            <a:r>
              <a:rPr dirty="0" smtClean="0"/>
              <a:t>dataset</a:t>
            </a:r>
            <a:endParaRPr sz="1600" dirty="0"/>
          </a:p>
          <a:p>
            <a:pPr>
              <a:defRPr sz="2000"/>
            </a:pPr>
            <a:r>
              <a:rPr dirty="0" smtClean="0"/>
              <a:t>eliminazione </a:t>
            </a:r>
            <a:r>
              <a:rPr dirty="0"/>
              <a:t>elementi </a:t>
            </a:r>
            <a:r>
              <a:rPr dirty="0" smtClean="0"/>
              <a:t>incompleti</a:t>
            </a:r>
            <a:endParaRPr dirty="0"/>
          </a:p>
        </p:txBody>
      </p:sp>
      <p:graphicFrame>
        <p:nvGraphicFramePr>
          <p:cNvPr id="221" name="Tabella"/>
          <p:cNvGraphicFramePr/>
          <p:nvPr>
            <p:extLst>
              <p:ext uri="{D42A27DB-BD31-4B8C-83A1-F6EECF244321}">
                <p14:modId xmlns:p14="http://schemas.microsoft.com/office/powerpoint/2010/main" val="428471880"/>
              </p:ext>
            </p:extLst>
          </p:nvPr>
        </p:nvGraphicFramePr>
        <p:xfrm>
          <a:off x="2194300" y="2476055"/>
          <a:ext cx="2403216" cy="296732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1608"/>
                <a:gridCol w="1201608"/>
              </a:tblGrid>
              <a:tr h="59346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Rating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Super Mario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E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FIFA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T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Pokémon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E10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Tetris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NaN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graphicFrame>
        <p:nvGraphicFramePr>
          <p:cNvPr id="222" name="Tabella"/>
          <p:cNvGraphicFramePr/>
          <p:nvPr>
            <p:extLst>
              <p:ext uri="{D42A27DB-BD31-4B8C-83A1-F6EECF244321}">
                <p14:modId xmlns:p14="http://schemas.microsoft.com/office/powerpoint/2010/main" val="814218769"/>
              </p:ext>
            </p:extLst>
          </p:nvPr>
        </p:nvGraphicFramePr>
        <p:xfrm>
          <a:off x="7386870" y="2772786"/>
          <a:ext cx="2403216" cy="23738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1608"/>
                <a:gridCol w="1201608"/>
              </a:tblGrid>
              <a:tr h="59346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Rating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Super Mario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E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FIFA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T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Pokémon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E10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8" name="Freccia destra 7"/>
          <p:cNvSpPr/>
          <p:nvPr/>
        </p:nvSpPr>
        <p:spPr>
          <a:xfrm>
            <a:off x="5106368" y="3720250"/>
            <a:ext cx="1771650" cy="478933"/>
          </a:xfrm>
          <a:prstGeom prst="rightArrow">
            <a:avLst/>
          </a:prstGeom>
          <a:solidFill>
            <a:srgbClr val="0070C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reparazione del dataset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preparazione del </a:t>
            </a:r>
            <a:r>
              <a:rPr dirty="0" smtClean="0"/>
              <a:t>dataset</a:t>
            </a:r>
            <a:endParaRPr sz="1600" dirty="0"/>
          </a:p>
          <a:p>
            <a:pPr>
              <a:defRPr sz="2000"/>
            </a:pPr>
            <a:r>
              <a:rPr dirty="0" smtClean="0"/>
              <a:t>applicazione </a:t>
            </a:r>
            <a:r>
              <a:rPr dirty="0"/>
              <a:t>one-hot </a:t>
            </a:r>
            <a:r>
              <a:rPr dirty="0" smtClean="0"/>
              <a:t>encoding</a:t>
            </a:r>
            <a:r>
              <a:rPr lang="it-IT" dirty="0" smtClean="0"/>
              <a:t> </a:t>
            </a:r>
            <a:r>
              <a:rPr lang="it-IT" smtClean="0"/>
              <a:t>(discretizzazione)</a:t>
            </a:r>
            <a:endParaRPr dirty="0"/>
          </a:p>
        </p:txBody>
      </p:sp>
      <p:graphicFrame>
        <p:nvGraphicFramePr>
          <p:cNvPr id="225" name="Tabella"/>
          <p:cNvGraphicFramePr/>
          <p:nvPr>
            <p:extLst>
              <p:ext uri="{D42A27DB-BD31-4B8C-83A1-F6EECF244321}">
                <p14:modId xmlns:p14="http://schemas.microsoft.com/office/powerpoint/2010/main" val="799129130"/>
              </p:ext>
            </p:extLst>
          </p:nvPr>
        </p:nvGraphicFramePr>
        <p:xfrm>
          <a:off x="937000" y="2952306"/>
          <a:ext cx="2403216" cy="23738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1608"/>
                <a:gridCol w="1201608"/>
              </a:tblGrid>
              <a:tr h="59346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Rating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Super Mario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E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FIFA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T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Pokémon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E10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graphicFrame>
        <p:nvGraphicFramePr>
          <p:cNvPr id="226" name="Tabella"/>
          <p:cNvGraphicFramePr/>
          <p:nvPr>
            <p:extLst>
              <p:ext uri="{D42A27DB-BD31-4B8C-83A1-F6EECF244321}">
                <p14:modId xmlns:p14="http://schemas.microsoft.com/office/powerpoint/2010/main" val="1095446923"/>
              </p:ext>
            </p:extLst>
          </p:nvPr>
        </p:nvGraphicFramePr>
        <p:xfrm>
          <a:off x="6548670" y="2952306"/>
          <a:ext cx="4806432" cy="23738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1608"/>
                <a:gridCol w="1201608"/>
                <a:gridCol w="1201608"/>
                <a:gridCol w="1201608"/>
              </a:tblGrid>
              <a:tr h="59346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Rating_E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 dirty="0">
                          <a:solidFill>
                            <a:srgbClr val="FFFFFF"/>
                          </a:solidFill>
                        </a:rPr>
                        <a:t>Rating_E10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Rating_T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Super Mario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FIFA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Pokémon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0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7" name="Freccia destra 6"/>
          <p:cNvSpPr/>
          <p:nvPr/>
        </p:nvSpPr>
        <p:spPr>
          <a:xfrm>
            <a:off x="4058618" y="3899769"/>
            <a:ext cx="1771650" cy="478933"/>
          </a:xfrm>
          <a:prstGeom prst="rightArrow">
            <a:avLst/>
          </a:prstGeom>
          <a:solidFill>
            <a:srgbClr val="0070C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reparazione del dataset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preparazione del </a:t>
            </a:r>
            <a:r>
              <a:rPr dirty="0" smtClean="0"/>
              <a:t>dataset</a:t>
            </a:r>
            <a:endParaRPr sz="1600" dirty="0"/>
          </a:p>
          <a:p>
            <a:pPr>
              <a:defRPr sz="2000"/>
            </a:pPr>
            <a:r>
              <a:rPr lang="it-IT" dirty="0" smtClean="0"/>
              <a:t>SEPARAZIONE IN Training set e test set</a:t>
            </a:r>
            <a:endParaRPr dirty="0"/>
          </a:p>
        </p:txBody>
      </p:sp>
      <p:graphicFrame>
        <p:nvGraphicFramePr>
          <p:cNvPr id="226" name="Tabella"/>
          <p:cNvGraphicFramePr/>
          <p:nvPr>
            <p:extLst>
              <p:ext uri="{D42A27DB-BD31-4B8C-83A1-F6EECF244321}">
                <p14:modId xmlns:p14="http://schemas.microsoft.com/office/powerpoint/2010/main" val="827848355"/>
              </p:ext>
            </p:extLst>
          </p:nvPr>
        </p:nvGraphicFramePr>
        <p:xfrm>
          <a:off x="7168403" y="4412656"/>
          <a:ext cx="4806432" cy="11869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1608"/>
                <a:gridCol w="1201608"/>
                <a:gridCol w="1201608"/>
                <a:gridCol w="1201608"/>
              </a:tblGrid>
              <a:tr h="59346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Rating_E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 dirty="0">
                          <a:solidFill>
                            <a:srgbClr val="FFFFFF"/>
                          </a:solidFill>
                        </a:rPr>
                        <a:t>Rating_E10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Rating_T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Pokémon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0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5" name="Freccia destra 4"/>
          <p:cNvSpPr/>
          <p:nvPr/>
        </p:nvSpPr>
        <p:spPr>
          <a:xfrm>
            <a:off x="5432612" y="3680072"/>
            <a:ext cx="1472869" cy="439393"/>
          </a:xfrm>
          <a:prstGeom prst="rightArrow">
            <a:avLst/>
          </a:prstGeom>
          <a:solidFill>
            <a:srgbClr val="0070C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53572"/>
              </p:ext>
            </p:extLst>
          </p:nvPr>
        </p:nvGraphicFramePr>
        <p:xfrm>
          <a:off x="7168403" y="2192868"/>
          <a:ext cx="4806432" cy="178039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1608"/>
                <a:gridCol w="1201608"/>
                <a:gridCol w="1201608"/>
                <a:gridCol w="1201608"/>
              </a:tblGrid>
              <a:tr h="59346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Rating_E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 dirty="0">
                          <a:solidFill>
                            <a:srgbClr val="FFFFFF"/>
                          </a:solidFill>
                        </a:rPr>
                        <a:t>Rating_E10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Rating_T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Super Mario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0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FIFA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1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graphicFrame>
        <p:nvGraphicFramePr>
          <p:cNvPr id="8" name="Tabella"/>
          <p:cNvGraphicFramePr/>
          <p:nvPr>
            <p:extLst>
              <p:ext uri="{D42A27DB-BD31-4B8C-83A1-F6EECF244321}">
                <p14:modId xmlns:p14="http://schemas.microsoft.com/office/powerpoint/2010/main" val="1559304382"/>
              </p:ext>
            </p:extLst>
          </p:nvPr>
        </p:nvGraphicFramePr>
        <p:xfrm>
          <a:off x="363258" y="2712839"/>
          <a:ext cx="4806432" cy="23738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1608"/>
                <a:gridCol w="1201608"/>
                <a:gridCol w="1201608"/>
                <a:gridCol w="1201608"/>
              </a:tblGrid>
              <a:tr h="59346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Rating_E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 dirty="0">
                          <a:solidFill>
                            <a:srgbClr val="FFFFFF"/>
                          </a:solidFill>
                        </a:rPr>
                        <a:t>Rating_E10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Rating_T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Super Mario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FIFA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</a:t>
                      </a:r>
                    </a:p>
                  </a:txBody>
                  <a:tcPr marL="0" marR="0" marT="0" marB="0" anchor="ctr" horzOverflow="overflow"/>
                </a:tc>
              </a:tr>
              <a:tr h="5934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Pokémon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0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6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reparazione del dataset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preparazione del </a:t>
            </a:r>
            <a:r>
              <a:rPr dirty="0" smtClean="0"/>
              <a:t>dataset</a:t>
            </a:r>
            <a:endParaRPr sz="1600" dirty="0"/>
          </a:p>
          <a:p>
            <a:pPr>
              <a:defRPr sz="2000"/>
            </a:pPr>
            <a:r>
              <a:rPr lang="it-IT" dirty="0" smtClean="0"/>
              <a:t>SEPARAZIONE IN Training set e test set</a:t>
            </a:r>
            <a:endParaRPr dirty="0"/>
          </a:p>
        </p:txBody>
      </p:sp>
      <p:sp>
        <p:nvSpPr>
          <p:cNvPr id="8" name="Segnaposto testo 2"/>
          <p:cNvSpPr>
            <a:spLocks noGrp="1"/>
          </p:cNvSpPr>
          <p:nvPr>
            <p:ph type="body" sz="half" idx="1"/>
          </p:nvPr>
        </p:nvSpPr>
        <p:spPr>
          <a:xfrm>
            <a:off x="684210" y="2339762"/>
            <a:ext cx="9786566" cy="3615267"/>
          </a:xfrm>
        </p:spPr>
        <p:txBody>
          <a:bodyPr>
            <a:normAutofit/>
          </a:bodyPr>
          <a:lstStyle/>
          <a:p>
            <a:pPr>
              <a:buFont typeface="LucidaGrande" charset="0"/>
              <a:buChar char="▶︎"/>
            </a:pPr>
            <a:r>
              <a:rPr lang="it-IT" sz="2400" dirty="0" smtClean="0"/>
              <a:t>Il </a:t>
            </a:r>
            <a:r>
              <a:rPr lang="it-IT" sz="2400" dirty="0" err="1" smtClean="0"/>
              <a:t>dataset</a:t>
            </a:r>
            <a:r>
              <a:rPr lang="it-IT" sz="2400" dirty="0" smtClean="0"/>
              <a:t> viene inizialmente mescolato</a:t>
            </a:r>
          </a:p>
          <a:p>
            <a:pPr>
              <a:buFont typeface="LucidaGrande" charset="0"/>
              <a:buChar char="▶︎"/>
            </a:pPr>
            <a:r>
              <a:rPr lang="it-IT" sz="2400" dirty="0" smtClean="0"/>
              <a:t>Viene poi scelto, casualmente, l’</a:t>
            </a:r>
            <a:r>
              <a:rPr lang="it-IT" sz="2400" b="1" dirty="0" smtClean="0"/>
              <a:t>80%</a:t>
            </a:r>
            <a:r>
              <a:rPr lang="it-IT" sz="2400" dirty="0" smtClean="0"/>
              <a:t> degli elementi del </a:t>
            </a:r>
            <a:r>
              <a:rPr lang="it-IT" sz="2400" dirty="0" err="1" smtClean="0"/>
              <a:t>dataset</a:t>
            </a:r>
            <a:r>
              <a:rPr lang="it-IT" sz="2400" dirty="0" smtClean="0"/>
              <a:t> per comporre il </a:t>
            </a:r>
            <a:r>
              <a:rPr lang="it-IT" sz="2400" b="1" dirty="0" smtClean="0"/>
              <a:t>training set</a:t>
            </a:r>
          </a:p>
          <a:p>
            <a:pPr>
              <a:buFont typeface="LucidaGrande" charset="0"/>
              <a:buChar char="▶︎"/>
            </a:pPr>
            <a:r>
              <a:rPr lang="it-IT" sz="2400" dirty="0"/>
              <a:t>I</a:t>
            </a:r>
            <a:r>
              <a:rPr lang="it-IT" sz="2400" dirty="0" smtClean="0"/>
              <a:t>l restante </a:t>
            </a:r>
            <a:r>
              <a:rPr lang="it-IT" sz="2400" b="1" dirty="0" smtClean="0"/>
              <a:t>20%</a:t>
            </a:r>
            <a:r>
              <a:rPr lang="it-IT" sz="2400" dirty="0" smtClean="0"/>
              <a:t> degli elementi rappresenta il </a:t>
            </a:r>
            <a:r>
              <a:rPr lang="it-IT" sz="2400" b="1" dirty="0" smtClean="0"/>
              <a:t>test set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9162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LucidaGrande" charset="0"/>
              <a:buChar char="▶︎"/>
            </a:pPr>
            <a:r>
              <a:rPr lang="it-IT" dirty="0"/>
              <a:t>È un </a:t>
            </a:r>
            <a:r>
              <a:rPr lang="it-IT" b="1" dirty="0"/>
              <a:t>modello di regressione</a:t>
            </a:r>
            <a:r>
              <a:rPr lang="it-IT" dirty="0"/>
              <a:t> dove la </a:t>
            </a:r>
            <a:r>
              <a:rPr lang="it-IT" dirty="0" smtClean="0"/>
              <a:t>variabile dipendente </a:t>
            </a:r>
            <a:r>
              <a:rPr lang="it-IT" dirty="0"/>
              <a:t>è di tipo categorico, ovvero può assumere determinati valori corrispondenti </a:t>
            </a:r>
            <a:r>
              <a:rPr lang="it-IT" dirty="0" smtClean="0"/>
              <a:t>a determinate </a:t>
            </a:r>
            <a:r>
              <a:rPr lang="it-IT" dirty="0"/>
              <a:t>classi. Nel nostro caso, la variabile dipendente è binaria e può assumere solo due </a:t>
            </a:r>
            <a:r>
              <a:rPr lang="it-IT" dirty="0" smtClean="0"/>
              <a:t>valori, ovvero </a:t>
            </a:r>
            <a:r>
              <a:rPr lang="it-IT" dirty="0"/>
              <a:t>se l’elemento (videogioco) in analisi appartiene o meno a una determinata classe (</a:t>
            </a:r>
            <a:r>
              <a:rPr lang="it-IT" dirty="0" smtClean="0"/>
              <a:t>fascia d’età </a:t>
            </a:r>
            <a:r>
              <a:rPr lang="it-IT" dirty="0"/>
              <a:t>assegnata dall’ESRB).</a:t>
            </a:r>
          </a:p>
          <a:p>
            <a:endParaRPr lang="it-IT" dirty="0"/>
          </a:p>
        </p:txBody>
      </p:sp>
      <p:sp>
        <p:nvSpPr>
          <p:cNvPr id="4" name="logistic regression"/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1" cy="15070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logistic </a:t>
            </a:r>
            <a:r>
              <a:rPr sz="4000" dirty="0" smtClean="0"/>
              <a:t>regression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71771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ogistic regres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logistic </a:t>
            </a:r>
            <a:r>
              <a:rPr sz="4000" dirty="0" smtClean="0"/>
              <a:t>regression</a:t>
            </a:r>
            <a:endParaRPr sz="4000" dirty="0"/>
          </a:p>
        </p:txBody>
      </p:sp>
      <p:sp>
        <p:nvSpPr>
          <p:cNvPr id="245" name="Grafico della curva della Logistic Regression; mostra la probabilità che un evento si verifichi"/>
          <p:cNvSpPr>
            <a:spLocks noGrp="1"/>
          </p:cNvSpPr>
          <p:nvPr>
            <p:ph type="body" sz="half" idx="1"/>
          </p:nvPr>
        </p:nvSpPr>
        <p:spPr>
          <a:xfrm>
            <a:off x="7935242" y="2192868"/>
            <a:ext cx="3839663" cy="2026206"/>
          </a:xfrm>
          <a:prstGeom prst="rect">
            <a:avLst/>
          </a:prstGeom>
        </p:spPr>
        <p:txBody>
          <a:bodyPr>
            <a:normAutofit/>
          </a:bodyPr>
          <a:lstStyle>
            <a:lvl1pPr defTabSz="416052">
              <a:spcBef>
                <a:spcPts val="500"/>
              </a:spcBef>
              <a:defRPr sz="1456"/>
            </a:lvl1pPr>
          </a:lstStyle>
          <a:p>
            <a:pPr>
              <a:buFont typeface="LucidaGrande" charset="0"/>
              <a:buChar char="▶︎"/>
            </a:pPr>
            <a:r>
              <a:rPr sz="2000" dirty="0"/>
              <a:t>Grafico della curva della Logistic Regression; mostra la probabilità che un evento si verifichi</a:t>
            </a:r>
          </a:p>
        </p:txBody>
      </p:sp>
      <p:pic>
        <p:nvPicPr>
          <p:cNvPr id="246" name="140.png" descr="1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10" y="2192868"/>
            <a:ext cx="7006094" cy="350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smtClean="0"/>
              <a:t>LOGISTIC REGRESSION</a:t>
            </a:r>
            <a:br>
              <a:rPr lang="it-IT" sz="4000" dirty="0" smtClean="0"/>
            </a:br>
            <a:r>
              <a:rPr lang="it-IT" sz="2000" dirty="0" smtClean="0"/>
              <a:t>IL CODICE IN PYTHON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300" b="1" dirty="0" err="1" smtClean="0">
                <a:latin typeface="Menlo" charset="0"/>
                <a:ea typeface="Menlo" charset="0"/>
                <a:cs typeface="Menlo" charset="0"/>
              </a:rPr>
              <a:t>LogisticRegression</a:t>
            </a:r>
            <a:r>
              <a:rPr lang="it-IT" sz="2300" dirty="0" smtClean="0">
                <a:latin typeface="Menlo" charset="0"/>
                <a:ea typeface="Menlo" charset="0"/>
                <a:cs typeface="Menlo" charset="0"/>
              </a:rPr>
              <a:t>(penalty=</a:t>
            </a:r>
            <a:r>
              <a:rPr lang="it-IT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'l1'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dual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False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, C=</a:t>
            </a:r>
            <a:r>
              <a:rPr lang="it-IT" sz="23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1.0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fit_intercept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intercept_scaling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3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300" dirty="0" err="1" smtClean="0">
                <a:latin typeface="Menlo" charset="0"/>
                <a:ea typeface="Menlo" charset="0"/>
                <a:cs typeface="Menlo" charset="0"/>
              </a:rPr>
              <a:t>class_weight</a:t>
            </a:r>
            <a:r>
              <a:rPr lang="it-IT" sz="2300" dirty="0" smtClean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300" b="1" dirty="0" smtClean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None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random_state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None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, solver=</a:t>
            </a:r>
            <a:r>
              <a:rPr lang="it-IT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it-IT" sz="2300" b="1" dirty="0" err="1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liblinear</a:t>
            </a:r>
            <a:r>
              <a:rPr lang="it-IT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max_iter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3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100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multi_class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it-IT" sz="2300" b="1" dirty="0" err="1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ovr</a:t>
            </a:r>
            <a:r>
              <a:rPr lang="it-IT" sz="2300" b="1" dirty="0" smtClean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it-IT" sz="2300" dirty="0" smtClean="0">
                <a:latin typeface="Menlo" charset="0"/>
                <a:ea typeface="Menlo" charset="0"/>
                <a:cs typeface="Menlo" charset="0"/>
              </a:rPr>
              <a:t>, verbose=</a:t>
            </a:r>
            <a:r>
              <a:rPr lang="it-IT" sz="2300" dirty="0" smtClean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warm_start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False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300" dirty="0" err="1">
                <a:latin typeface="Menlo" charset="0"/>
                <a:ea typeface="Menlo" charset="0"/>
                <a:cs typeface="Menlo" charset="0"/>
              </a:rPr>
              <a:t>n_jobs</a:t>
            </a:r>
            <a:r>
              <a:rPr lang="it-IT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3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-1</a:t>
            </a:r>
            <a:r>
              <a:rPr lang="it-IT" sz="23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it-IT" sz="2300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endParaRPr lang="it-IT" sz="23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9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ogistic regres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logistic </a:t>
            </a:r>
            <a:r>
              <a:rPr sz="4000" dirty="0" smtClean="0"/>
              <a:t>regression</a:t>
            </a:r>
            <a:endParaRPr sz="4000" dirty="0"/>
          </a:p>
        </p:txBody>
      </p:sp>
      <p:sp>
        <p:nvSpPr>
          <p:cNvPr id="4" name="pro e contro"/>
          <p:cNvSpPr>
            <a:spLocks noGrp="1"/>
          </p:cNvSpPr>
          <p:nvPr>
            <p:ph type="body" sz="half" idx="1"/>
          </p:nvPr>
        </p:nvSpPr>
        <p:spPr>
          <a:xfrm>
            <a:off x="684211" y="2613972"/>
            <a:ext cx="8884331" cy="179474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Font typeface="LucidaGrande" charset="0"/>
              <a:buChar char="▶︎"/>
            </a:pPr>
            <a:r>
              <a:rPr lang="it-IT" dirty="0" smtClean="0"/>
              <a:t>Può gestire andamenti non lineari</a:t>
            </a:r>
          </a:p>
          <a:p>
            <a:pPr>
              <a:buFont typeface="LucidaGrande" charset="0"/>
              <a:buChar char="▶︎"/>
            </a:pPr>
            <a:r>
              <a:rPr lang="it-IT" dirty="0" smtClean="0"/>
              <a:t>Fornisce in output una probabilità, che può essere utilizzata per misurare la confidenza della predizione</a:t>
            </a:r>
          </a:p>
          <a:p>
            <a:pPr>
              <a:buFont typeface="LucidaGrande" charset="0"/>
              <a:buChar char="▶︎"/>
            </a:pPr>
            <a:r>
              <a:rPr lang="it-IT" dirty="0"/>
              <a:t>Le variabili indipendenti non devono avere uguale varianza per ogni gruppo</a:t>
            </a:r>
          </a:p>
          <a:p>
            <a:pPr>
              <a:buFont typeface="LucidaGrande" charset="0"/>
              <a:buChar char="▶︎"/>
            </a:pPr>
            <a:r>
              <a:rPr lang="it-IT" dirty="0"/>
              <a:t>Non assume una relazione lineare tra variabili dipendenti e </a:t>
            </a:r>
            <a:r>
              <a:rPr lang="it-IT" dirty="0" smtClean="0"/>
              <a:t>indipendenti</a:t>
            </a:r>
            <a:endParaRPr lang="it-IT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4210" y="2192868"/>
            <a:ext cx="915990" cy="421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2pPr>
            <a:lvl3pPr marL="1271587" marR="0" indent="-357187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3pPr>
            <a:lvl4pPr marL="16165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4pPr>
            <a:lvl5pPr marL="20737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5pPr>
            <a:lvl6pPr marL="26125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6pPr>
            <a:lvl7pPr marL="30697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7pPr>
            <a:lvl8pPr marL="35269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9pPr>
          </a:lstStyle>
          <a:p>
            <a:pPr hangingPunct="1"/>
            <a:r>
              <a:rPr lang="it-IT" b="1" dirty="0" smtClean="0"/>
              <a:t>Pro</a:t>
            </a:r>
            <a:endParaRPr lang="it-IT" b="1" dirty="0"/>
          </a:p>
        </p:txBody>
      </p:sp>
      <p:sp>
        <p:nvSpPr>
          <p:cNvPr id="6" name="pro e contro"/>
          <p:cNvSpPr txBox="1">
            <a:spLocks/>
          </p:cNvSpPr>
          <p:nvPr/>
        </p:nvSpPr>
        <p:spPr>
          <a:xfrm>
            <a:off x="684210" y="4963250"/>
            <a:ext cx="7937276" cy="1435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92500" lnSpcReduction="10000"/>
          </a:bodyPr>
          <a:lstStyle>
            <a:lvl1pPr marL="285750" marR="0" indent="-28575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2pPr>
            <a:lvl3pPr marL="1271587" marR="0" indent="-357187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3pPr>
            <a:lvl4pPr marL="16165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4pPr>
            <a:lvl5pPr marL="20737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5pPr>
            <a:lvl6pPr marL="26125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6pPr>
            <a:lvl7pPr marL="30697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7pPr>
            <a:lvl8pPr marL="35269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9pPr>
          </a:lstStyle>
          <a:p>
            <a:pPr hangingPunct="1">
              <a:buFont typeface="LucidaGrande" charset="0"/>
              <a:buChar char="▶︎"/>
            </a:pPr>
            <a:r>
              <a:rPr lang="it-IT" dirty="0" smtClean="0"/>
              <a:t>Richiede un dataset di larghe dimensioni</a:t>
            </a:r>
          </a:p>
          <a:p>
            <a:pPr hangingPunct="1">
              <a:buFont typeface="LucidaGrande" charset="0"/>
              <a:buChar char="▶︎"/>
            </a:pPr>
            <a:r>
              <a:rPr lang="it-IT" dirty="0" smtClean="0"/>
              <a:t>I dati in input devono essere strettamente correlati tra loro</a:t>
            </a:r>
          </a:p>
          <a:p>
            <a:pPr hangingPunct="1">
              <a:buFont typeface="LucidaGrande" charset="0"/>
              <a:buChar char="▶︎"/>
            </a:pPr>
            <a:r>
              <a:rPr lang="it-IT" dirty="0" smtClean="0"/>
              <a:t>Vulnerabile alla presenza di dati non significativi</a:t>
            </a:r>
          </a:p>
          <a:p>
            <a:pPr hangingPunct="1">
              <a:buFont typeface="LucidaGrande" charset="0"/>
              <a:buChar char="▶︎"/>
            </a:pPr>
            <a:r>
              <a:rPr lang="it-IT" dirty="0" smtClean="0"/>
              <a:t>Vulnerabile alla </a:t>
            </a:r>
            <a:r>
              <a:rPr lang="it-IT" dirty="0" err="1" smtClean="0"/>
              <a:t>overconfidence</a:t>
            </a:r>
            <a:endParaRPr lang="it-IT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84210" y="4542145"/>
            <a:ext cx="1814061" cy="421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2pPr>
            <a:lvl3pPr marL="1271587" marR="0" indent="-357187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3pPr>
            <a:lvl4pPr marL="16165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4pPr>
            <a:lvl5pPr marL="20737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5pPr>
            <a:lvl6pPr marL="26125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6pPr>
            <a:lvl7pPr marL="30697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7pPr>
            <a:lvl8pPr marL="35269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9pPr>
          </a:lstStyle>
          <a:p>
            <a:pPr hangingPunct="1"/>
            <a:r>
              <a:rPr lang="it-IT" b="1" dirty="0" smtClean="0"/>
              <a:t>Contro</a:t>
            </a:r>
            <a:endParaRPr lang="it-IT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/>
            </a:gs>
            <a:gs pos="100000">
              <a:srgbClr val="A3E7FF"/>
            </a:gs>
          </a:gsLst>
          <a:lin ang="612000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ZIO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 smtClean="0">
                <a:solidFill>
                  <a:schemeClr val="accent1"/>
                </a:solidFill>
              </a:rPr>
              <a:t>INTRODUZIONE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99" name="Applicare gli insegnamenti ricevuti a lezione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.LucidaGrandeUI" charset="0"/>
              <a:buChar char="►"/>
            </a:pPr>
            <a:r>
              <a:rPr sz="2400" dirty="0" smtClean="0">
                <a:solidFill>
                  <a:srgbClr val="002060">
                    <a:alpha val="75000"/>
                  </a:srgbClr>
                </a:solidFill>
              </a:rPr>
              <a:t>Applicare gli insegnamenti ricevuti a lezione</a:t>
            </a:r>
          </a:p>
          <a:p>
            <a:pPr>
              <a:buFont typeface=".LucidaGrandeUI" charset="0"/>
              <a:buChar char="►"/>
            </a:pPr>
            <a:r>
              <a:rPr sz="2400" dirty="0" smtClean="0">
                <a:solidFill>
                  <a:srgbClr val="002060">
                    <a:alpha val="75000"/>
                  </a:srgbClr>
                </a:solidFill>
              </a:rPr>
              <a:t>Sviluppare un progetto pratico che implementi i metodi del Machine Learning</a:t>
            </a:r>
          </a:p>
          <a:p>
            <a:pPr>
              <a:buFont typeface=".LucidaGrandeUI" charset="0"/>
              <a:buChar char="►"/>
            </a:pPr>
            <a:r>
              <a:rPr sz="2400" dirty="0" smtClean="0">
                <a:solidFill>
                  <a:srgbClr val="002060">
                    <a:alpha val="75000"/>
                  </a:srgbClr>
                </a:solidFill>
              </a:rPr>
              <a:t>Valutare l’operato e renderlo pubblico</a:t>
            </a:r>
            <a:endParaRPr sz="2400" dirty="0">
              <a:solidFill>
                <a:srgbClr val="002060">
                  <a:alpha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LucidaGrande" charset="0"/>
              <a:buChar char="▶︎"/>
            </a:pPr>
            <a:r>
              <a:rPr lang="it-IT" dirty="0"/>
              <a:t>Le </a:t>
            </a:r>
            <a:r>
              <a:rPr lang="it-IT" b="1" dirty="0"/>
              <a:t>Random Forest </a:t>
            </a:r>
            <a:r>
              <a:rPr lang="it-IT" dirty="0"/>
              <a:t>sono un metodo di apprendimento d’insieme (utilizzato per la </a:t>
            </a:r>
            <a:r>
              <a:rPr lang="it-IT" dirty="0" smtClean="0"/>
              <a:t>classificazione, regressione </a:t>
            </a:r>
            <a:r>
              <a:rPr lang="it-IT" dirty="0"/>
              <a:t>e altro) che operano costruendo una moltitudine di alberi di decisione </a:t>
            </a:r>
            <a:r>
              <a:rPr lang="it-IT" dirty="0" smtClean="0"/>
              <a:t>durante l’allenamento </a:t>
            </a:r>
            <a:r>
              <a:rPr lang="it-IT" dirty="0"/>
              <a:t>del modello e dando come output la classe che è la moda delle classi (nel caso </a:t>
            </a:r>
            <a:r>
              <a:rPr lang="it-IT" dirty="0" smtClean="0"/>
              <a:t>della classificazione</a:t>
            </a:r>
            <a:r>
              <a:rPr lang="it-IT" dirty="0"/>
              <a:t>) oppure la predizione della media (nel caso della regressione) dei singoli alberi.</a:t>
            </a:r>
          </a:p>
          <a:p>
            <a:endParaRPr lang="it-IT" dirty="0"/>
          </a:p>
        </p:txBody>
      </p:sp>
      <p:sp>
        <p:nvSpPr>
          <p:cNvPr id="4" name="random forest"/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1" cy="15070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random </a:t>
            </a:r>
            <a:r>
              <a:rPr sz="4000" dirty="0" smtClean="0"/>
              <a:t>forest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7090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andom fores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random </a:t>
            </a:r>
            <a:r>
              <a:rPr sz="4000" dirty="0" smtClean="0"/>
              <a:t>forest</a:t>
            </a:r>
            <a:endParaRPr sz="2800" dirty="0"/>
          </a:p>
        </p:txBody>
      </p:sp>
      <p:sp>
        <p:nvSpPr>
          <p:cNvPr id="237" name="Esempio generale semplificato dell’operato del Random Forest; mostra i procedimenti seguiti per effettuare una classificazione"/>
          <p:cNvSpPr>
            <a:spLocks noGrp="1"/>
          </p:cNvSpPr>
          <p:nvPr>
            <p:ph type="body" sz="half" idx="1"/>
          </p:nvPr>
        </p:nvSpPr>
        <p:spPr>
          <a:xfrm>
            <a:off x="684211" y="2321205"/>
            <a:ext cx="3247127" cy="3213577"/>
          </a:xfrm>
          <a:prstGeom prst="rect">
            <a:avLst/>
          </a:prstGeom>
        </p:spPr>
        <p:txBody>
          <a:bodyPr/>
          <a:lstStyle/>
          <a:p>
            <a:pPr>
              <a:buFont typeface="LucidaGrande" charset="0"/>
              <a:buChar char="▶︎"/>
            </a:pPr>
            <a:r>
              <a:rPr dirty="0"/>
              <a:t>Esempio generale semplificato dell’operato del Random Forest; mostra i procedimenti seguiti per effettuare una classificazione</a:t>
            </a:r>
          </a:p>
        </p:txBody>
      </p:sp>
      <p:pic>
        <p:nvPicPr>
          <p:cNvPr id="238" name="AAEAAQAAAAAAAAi8AAAAJDg4N2UxYzRjLTA5YTItNDFjNi1iMzljLTU5NWZhM2Y0OTQ2NQ.png" descr="AAEAAQAAAAAAAAi8AAAAJDg4N2UxYzRjLTA5YTItNDFjNi1iMzljLTU5NWZhM2Y0OTQ2NQ.png"/>
          <p:cNvPicPr>
            <a:picLocks noChangeAspect="1"/>
          </p:cNvPicPr>
          <p:nvPr/>
        </p:nvPicPr>
        <p:blipFill>
          <a:blip r:embed="rId2">
            <a:extLst/>
          </a:blip>
          <a:srcRect t="15595" b="7283"/>
          <a:stretch>
            <a:fillRect/>
          </a:stretch>
        </p:blipFill>
        <p:spPr>
          <a:xfrm>
            <a:off x="4332388" y="2321205"/>
            <a:ext cx="7281003" cy="320867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Connettore 2 2"/>
          <p:cNvCxnSpPr/>
          <p:nvPr/>
        </p:nvCxnSpPr>
        <p:spPr>
          <a:xfrm>
            <a:off x="7721600" y="5529882"/>
            <a:ext cx="0" cy="498385"/>
          </a:xfrm>
          <a:prstGeom prst="straightConnector1">
            <a:avLst/>
          </a:prstGeom>
          <a:noFill/>
          <a:ln w="15875" cap="rnd">
            <a:solidFill>
              <a:srgbClr val="05436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CasellaDiTesto 3"/>
          <p:cNvSpPr txBox="1"/>
          <p:nvPr/>
        </p:nvSpPr>
        <p:spPr>
          <a:xfrm>
            <a:off x="7617288" y="6028267"/>
            <a:ext cx="32173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B</a:t>
            </a:r>
            <a:endParaRPr kumimoji="0" lang="it-IT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smtClean="0"/>
              <a:t>RANDOM FOREST</a:t>
            </a:r>
            <a:br>
              <a:rPr lang="it-IT" sz="4000" dirty="0" smtClean="0"/>
            </a:br>
            <a:r>
              <a:rPr lang="it-IT" sz="2000" dirty="0" smtClean="0"/>
              <a:t>IL CODICE IN PYTHON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84210" y="2339762"/>
            <a:ext cx="10145155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 err="1">
                <a:latin typeface="Menlo" charset="0"/>
                <a:ea typeface="Menlo" charset="0"/>
                <a:cs typeface="Menlo" charset="0"/>
              </a:rPr>
              <a:t>RandomForestClassifier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n_estimators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240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criterion=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en-US" sz="2300" b="1" dirty="0" err="1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gini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max_depth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None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min_samples_split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min_samples_leaf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min_weight_fraction_leaf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0.0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max_features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'auto'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max_leaf_nodes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None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min_impurity_split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1e-07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bootstrap=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oob_score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n_jobs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random_state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None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verbose=</a:t>
            </a:r>
            <a:r>
              <a:rPr lang="en-US" sz="23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warm_start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False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300" dirty="0" err="1">
                <a:latin typeface="Menlo" charset="0"/>
                <a:ea typeface="Menlo" charset="0"/>
                <a:cs typeface="Menlo" charset="0"/>
              </a:rPr>
              <a:t>class_weight</a:t>
            </a:r>
            <a:r>
              <a:rPr lang="en-US" sz="23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None</a:t>
            </a:r>
            <a:r>
              <a:rPr lang="en-US" sz="23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it-IT" sz="23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02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andom fores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random </a:t>
            </a:r>
            <a:r>
              <a:rPr sz="4000" dirty="0" smtClean="0"/>
              <a:t>forest</a:t>
            </a:r>
            <a:endParaRPr sz="4000" dirty="0"/>
          </a:p>
        </p:txBody>
      </p:sp>
      <p:sp>
        <p:nvSpPr>
          <p:cNvPr id="233" name="pro e contro"/>
          <p:cNvSpPr>
            <a:spLocks noGrp="1"/>
          </p:cNvSpPr>
          <p:nvPr>
            <p:ph type="body" sz="half" idx="1"/>
          </p:nvPr>
        </p:nvSpPr>
        <p:spPr>
          <a:xfrm>
            <a:off x="684210" y="2613974"/>
            <a:ext cx="8534401" cy="290508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Font typeface="LucidaGrande" charset="0"/>
              <a:buChar char="▶︎"/>
            </a:pPr>
            <a:r>
              <a:rPr lang="it-IT" dirty="0" smtClean="0"/>
              <a:t>Uno </a:t>
            </a:r>
            <a:r>
              <a:rPr lang="it-IT" dirty="0"/>
              <a:t>degli algoritmi di apprendimento più accurati </a:t>
            </a:r>
            <a:r>
              <a:rPr lang="it-IT" dirty="0" smtClean="0"/>
              <a:t>disponibili</a:t>
            </a:r>
            <a:endParaRPr lang="it-IT" dirty="0"/>
          </a:p>
          <a:p>
            <a:pPr>
              <a:buFont typeface="LucidaGrande" charset="0"/>
              <a:buChar char="▶︎"/>
            </a:pPr>
            <a:r>
              <a:rPr lang="it-IT" dirty="0" smtClean="0"/>
              <a:t>Si rivela efficiente anche </a:t>
            </a:r>
            <a:r>
              <a:rPr lang="it-IT" dirty="0"/>
              <a:t>su grandi </a:t>
            </a:r>
            <a:r>
              <a:rPr lang="it-IT" dirty="0" smtClean="0"/>
              <a:t>basi di dati</a:t>
            </a:r>
          </a:p>
          <a:p>
            <a:pPr>
              <a:buFont typeface="LucidaGrande" charset="0"/>
              <a:buChar char="▶︎"/>
            </a:pPr>
            <a:r>
              <a:rPr lang="it-IT" dirty="0"/>
              <a:t>Può gestire </a:t>
            </a:r>
            <a:r>
              <a:rPr lang="it-IT" dirty="0" smtClean="0"/>
              <a:t>senza problemi migliaia </a:t>
            </a:r>
            <a:r>
              <a:rPr lang="it-IT" dirty="0"/>
              <a:t>di variabili di </a:t>
            </a:r>
            <a:r>
              <a:rPr lang="it-IT" dirty="0" smtClean="0"/>
              <a:t>ingresso</a:t>
            </a:r>
          </a:p>
          <a:p>
            <a:pPr>
              <a:buFont typeface="LucidaGrande" charset="0"/>
              <a:buChar char="▶︎"/>
            </a:pPr>
            <a:r>
              <a:rPr lang="it-IT" dirty="0" smtClean="0"/>
              <a:t>Efficace anche in presenza di dati non significativi e/o non correlati tra loro</a:t>
            </a:r>
          </a:p>
          <a:p>
            <a:pPr>
              <a:buFont typeface="LucidaGrande" charset="0"/>
              <a:buChar char="▶︎"/>
            </a:pPr>
            <a:r>
              <a:rPr lang="it-IT" dirty="0" smtClean="0"/>
              <a:t>Fornisce stime sull’importanza delle variabili</a:t>
            </a:r>
          </a:p>
          <a:p>
            <a:pPr>
              <a:buFont typeface="LucidaGrande" charset="0"/>
              <a:buChar char="▶︎"/>
            </a:pPr>
            <a:r>
              <a:rPr lang="it-IT" dirty="0" smtClean="0"/>
              <a:t>All’aumentare di dimensioni della foresta, non aumentano le distorsioni sulla precisione</a:t>
            </a:r>
          </a:p>
          <a:p>
            <a:pPr>
              <a:buFont typeface="LucidaGrande" charset="0"/>
              <a:buChar char="▶︎"/>
            </a:pPr>
            <a:r>
              <a:rPr lang="it-IT" dirty="0" smtClean="0"/>
              <a:t>Bilancia </a:t>
            </a:r>
            <a:r>
              <a:rPr lang="it-IT" dirty="0"/>
              <a:t>l'errore </a:t>
            </a:r>
            <a:r>
              <a:rPr lang="it-IT" dirty="0" smtClean="0"/>
              <a:t>negli insiemi di popolazioni con dati </a:t>
            </a:r>
            <a:r>
              <a:rPr lang="it-IT" dirty="0"/>
              <a:t>non </a:t>
            </a:r>
            <a:r>
              <a:rPr lang="it-IT" dirty="0" smtClean="0"/>
              <a:t>strettamente correlati</a:t>
            </a:r>
          </a:p>
        </p:txBody>
      </p:sp>
      <p:sp>
        <p:nvSpPr>
          <p:cNvPr id="234" name="Text Placeholder 3"/>
          <p:cNvSpPr>
            <a:spLocks noGrp="1"/>
          </p:cNvSpPr>
          <p:nvPr>
            <p:ph type="body" idx="4294967295"/>
          </p:nvPr>
        </p:nvSpPr>
        <p:spPr>
          <a:xfrm>
            <a:off x="684210" y="2192868"/>
            <a:ext cx="1144590" cy="4211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None/>
              <a:defRPr sz="1600"/>
            </a:lvl1pPr>
          </a:lstStyle>
          <a:p>
            <a:r>
              <a:rPr lang="it-IT" b="1" dirty="0" smtClean="0"/>
              <a:t>Pro</a:t>
            </a:r>
            <a:endParaRPr b="1" dirty="0"/>
          </a:p>
        </p:txBody>
      </p:sp>
      <p:sp>
        <p:nvSpPr>
          <p:cNvPr id="5" name="pro e contro"/>
          <p:cNvSpPr txBox="1">
            <a:spLocks/>
          </p:cNvSpPr>
          <p:nvPr/>
        </p:nvSpPr>
        <p:spPr>
          <a:xfrm>
            <a:off x="684210" y="5796642"/>
            <a:ext cx="5939747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92500"/>
          </a:bodyPr>
          <a:lstStyle>
            <a:lvl1pPr marL="285750" marR="0" indent="-28575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2pPr>
            <a:lvl3pPr marL="1271587" marR="0" indent="-357187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3pPr>
            <a:lvl4pPr marL="16165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4pPr>
            <a:lvl5pPr marL="20737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5pPr>
            <a:lvl6pPr marL="26125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6pPr>
            <a:lvl7pPr marL="30697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7pPr>
            <a:lvl8pPr marL="35269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9pPr>
          </a:lstStyle>
          <a:p>
            <a:pPr hangingPunct="1">
              <a:buFont typeface="LucidaGrande" charset="0"/>
              <a:buChar char="▶︎"/>
            </a:pPr>
            <a:r>
              <a:rPr lang="it-IT" dirty="0" smtClean="0"/>
              <a:t>In alcuni dataset potrebbe causare </a:t>
            </a:r>
            <a:r>
              <a:rPr lang="it-IT" dirty="0" err="1" smtClean="0"/>
              <a:t>overfitting</a:t>
            </a:r>
            <a:endParaRPr lang="it-IT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84210" y="5519059"/>
            <a:ext cx="1144590" cy="421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2pPr>
            <a:lvl3pPr marL="1271587" marR="0" indent="-357187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3pPr>
            <a:lvl4pPr marL="16165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4pPr>
            <a:lvl5pPr marL="20737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5pPr>
            <a:lvl6pPr marL="26125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6pPr>
            <a:lvl7pPr marL="30697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7pPr>
            <a:lvl8pPr marL="35269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9pPr>
          </a:lstStyle>
          <a:p>
            <a:pPr hangingPunct="1"/>
            <a:r>
              <a:rPr lang="it-IT" b="1" dirty="0" smtClean="0"/>
              <a:t>Contro</a:t>
            </a:r>
            <a:endParaRPr lang="it-IT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LucidaGrande" charset="0"/>
              <a:buChar char="▶︎"/>
            </a:pPr>
            <a:r>
              <a:rPr lang="it-IT" dirty="0"/>
              <a:t>Il </a:t>
            </a:r>
            <a:r>
              <a:rPr lang="it-IT" b="1" dirty="0"/>
              <a:t>k-</a:t>
            </a:r>
            <a:r>
              <a:rPr lang="it-IT" b="1" dirty="0" err="1"/>
              <a:t>nearest</a:t>
            </a:r>
            <a:r>
              <a:rPr lang="it-IT" b="1" dirty="0"/>
              <a:t> </a:t>
            </a:r>
            <a:r>
              <a:rPr lang="it-IT" b="1" dirty="0" err="1"/>
              <a:t>neighbor</a:t>
            </a:r>
            <a:r>
              <a:rPr lang="it-IT" dirty="0"/>
              <a:t> (k-NN) è un algoritmo utilizzato nel riconoscimento di pattern per </a:t>
            </a:r>
            <a:r>
              <a:rPr lang="it-IT" dirty="0" smtClean="0"/>
              <a:t>la classificazione </a:t>
            </a:r>
            <a:r>
              <a:rPr lang="it-IT" dirty="0"/>
              <a:t>di oggetti basandosi sulle caratteristiche degli oggetti vicini a quello </a:t>
            </a:r>
            <a:r>
              <a:rPr lang="it-IT" dirty="0" smtClean="0"/>
              <a:t>considerato: un </a:t>
            </a:r>
            <a:r>
              <a:rPr lang="it-IT" dirty="0"/>
              <a:t>oggetto viene classificato in base alla maggioranza dei voti dei suoi 𝑘 </a:t>
            </a:r>
            <a:r>
              <a:rPr lang="it-IT" dirty="0" smtClean="0"/>
              <a:t>vicini. È </a:t>
            </a:r>
            <a:r>
              <a:rPr lang="it-IT" dirty="0"/>
              <a:t>l'algoritmo più semplice fra quelli utilizzati nel Machine Learning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4" name="k-nn"/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1" cy="15070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 smtClean="0"/>
              <a:t>k-nn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24378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k-n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4000" dirty="0"/>
              <a:t>k</a:t>
            </a:r>
            <a:r>
              <a:rPr sz="4000" dirty="0" smtClean="0"/>
              <a:t>-nn</a:t>
            </a:r>
            <a:endParaRPr sz="4000" dirty="0"/>
          </a:p>
        </p:txBody>
      </p:sp>
      <p:sp>
        <p:nvSpPr>
          <p:cNvPr id="253" name="Esempio generale semplificato dell’operato del k-NN; mostra i procedimenti seguiti per effettuare una classificazione"/>
          <p:cNvSpPr>
            <a:spLocks noGrp="1"/>
          </p:cNvSpPr>
          <p:nvPr>
            <p:ph type="body" sz="half" idx="1"/>
          </p:nvPr>
        </p:nvSpPr>
        <p:spPr>
          <a:xfrm>
            <a:off x="684211" y="1909459"/>
            <a:ext cx="4240717" cy="36152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LucidaGrande" charset="0"/>
              <a:buChar char="▶︎"/>
            </a:pPr>
            <a:r>
              <a:rPr sz="2400" dirty="0"/>
              <a:t>Esempio generale semplificato dell’operato del k-NN; mostra i procedimenti seguiti per effettuare una classificazione</a:t>
            </a:r>
          </a:p>
        </p:txBody>
      </p:sp>
      <p:pic>
        <p:nvPicPr>
          <p:cNvPr id="254" name="1465017829684.png" descr="146501782968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337" y="2011058"/>
            <a:ext cx="5867312" cy="3412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smtClean="0"/>
              <a:t>K-NN</a:t>
            </a:r>
            <a:br>
              <a:rPr lang="it-IT" sz="4000" dirty="0" smtClean="0"/>
            </a:br>
            <a:r>
              <a:rPr lang="it-IT" sz="2000" dirty="0" smtClean="0"/>
              <a:t>IL CODICE IN PYTHON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84210" y="2689412"/>
            <a:ext cx="10898189" cy="2440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600" b="1" dirty="0" err="1">
                <a:latin typeface="Menlo" charset="0"/>
                <a:ea typeface="Menlo" charset="0"/>
                <a:cs typeface="Menlo" charset="0"/>
              </a:rPr>
              <a:t>KNeighborsClassifier</a:t>
            </a:r>
            <a:r>
              <a:rPr lang="it-IT" sz="2600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it-IT" sz="2600" dirty="0" err="1">
                <a:latin typeface="Menlo" charset="0"/>
                <a:ea typeface="Menlo" charset="0"/>
                <a:cs typeface="Menlo" charset="0"/>
              </a:rPr>
              <a:t>n_neighbors</a:t>
            </a:r>
            <a:r>
              <a:rPr lang="it-IT" sz="26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6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10</a:t>
            </a:r>
            <a:r>
              <a:rPr lang="it-IT" sz="26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600" dirty="0" err="1">
                <a:latin typeface="Menlo" charset="0"/>
                <a:ea typeface="Menlo" charset="0"/>
                <a:cs typeface="Menlo" charset="0"/>
              </a:rPr>
              <a:t>weights</a:t>
            </a:r>
            <a:r>
              <a:rPr lang="it-IT" sz="26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6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it-IT" sz="2600" b="1" dirty="0" err="1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uniform</a:t>
            </a:r>
            <a:r>
              <a:rPr lang="it-IT" sz="26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it-IT" sz="26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600" dirty="0" err="1">
                <a:latin typeface="Menlo" charset="0"/>
                <a:ea typeface="Menlo" charset="0"/>
                <a:cs typeface="Menlo" charset="0"/>
              </a:rPr>
              <a:t>algorithm</a:t>
            </a:r>
            <a:r>
              <a:rPr lang="it-IT" sz="26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600" b="1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'auto'</a:t>
            </a:r>
            <a:r>
              <a:rPr lang="it-IT" sz="26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600" dirty="0" err="1">
                <a:latin typeface="Menlo" charset="0"/>
                <a:ea typeface="Menlo" charset="0"/>
                <a:cs typeface="Menlo" charset="0"/>
              </a:rPr>
              <a:t>leaf_size</a:t>
            </a:r>
            <a:r>
              <a:rPr lang="it-IT" sz="26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6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30</a:t>
            </a:r>
            <a:r>
              <a:rPr lang="it-IT" sz="26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it-IT" sz="2600" dirty="0" err="1">
                <a:latin typeface="Menlo" charset="0"/>
                <a:ea typeface="Menlo" charset="0"/>
                <a:cs typeface="Menlo" charset="0"/>
              </a:rPr>
              <a:t>n_jobs</a:t>
            </a:r>
            <a:r>
              <a:rPr lang="it-IT" sz="2600" dirty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it-IT" sz="2600" dirty="0">
                <a:solidFill>
                  <a:schemeClr val="accent1">
                    <a:lumMod val="60000"/>
                    <a:lumOff val="40000"/>
                    <a:alpha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-1</a:t>
            </a:r>
            <a:r>
              <a:rPr lang="it-IT" sz="26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it-IT" sz="26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87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k-n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 smtClean="0"/>
              <a:t>k-nn</a:t>
            </a:r>
            <a:endParaRPr sz="4000" dirty="0"/>
          </a:p>
        </p:txBody>
      </p:sp>
      <p:sp>
        <p:nvSpPr>
          <p:cNvPr id="4" name="pro e contro"/>
          <p:cNvSpPr>
            <a:spLocks noGrp="1"/>
          </p:cNvSpPr>
          <p:nvPr>
            <p:ph type="body" sz="half" idx="1"/>
          </p:nvPr>
        </p:nvSpPr>
        <p:spPr>
          <a:xfrm>
            <a:off x="684209" y="2520957"/>
            <a:ext cx="8534401" cy="16178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LucidaGrande" charset="0"/>
              <a:buChar char="▶︎"/>
            </a:pPr>
            <a:r>
              <a:rPr lang="it-IT" dirty="0" smtClean="0"/>
              <a:t>Non richiede training</a:t>
            </a:r>
          </a:p>
          <a:p>
            <a:pPr>
              <a:buFont typeface="LucidaGrande" charset="0"/>
              <a:buChar char="▶︎"/>
            </a:pPr>
            <a:r>
              <a:rPr lang="it-IT" dirty="0" smtClean="0"/>
              <a:t>Efficace anche su dataset vasti</a:t>
            </a:r>
          </a:p>
          <a:p>
            <a:pPr>
              <a:buFont typeface="LucidaGrande" charset="0"/>
              <a:buChar char="▶︎"/>
            </a:pPr>
            <a:r>
              <a:rPr lang="it-IT" dirty="0" smtClean="0"/>
              <a:t>Mantiene l’efficienza in presenza di dati non correlati tra di loro</a:t>
            </a:r>
          </a:p>
          <a:p>
            <a:pPr>
              <a:buFont typeface="LucidaGrande" charset="0"/>
              <a:buChar char="▶︎"/>
            </a:pPr>
            <a:r>
              <a:rPr lang="it-IT" dirty="0" smtClean="0"/>
              <a:t>Resiste alla presenza di dati non significativi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4210" y="2192868"/>
            <a:ext cx="475119" cy="421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2pPr>
            <a:lvl3pPr marL="1271587" marR="0" indent="-357187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3pPr>
            <a:lvl4pPr marL="16165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4pPr>
            <a:lvl5pPr marL="20737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5pPr>
            <a:lvl6pPr marL="26125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6pPr>
            <a:lvl7pPr marL="30697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7pPr>
            <a:lvl8pPr marL="35269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9pPr>
          </a:lstStyle>
          <a:p>
            <a:pPr hangingPunct="1"/>
            <a:r>
              <a:rPr lang="it-IT" b="1" dirty="0" smtClean="0"/>
              <a:t>Pro</a:t>
            </a:r>
            <a:endParaRPr lang="it-IT" b="1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84209" y="4312729"/>
            <a:ext cx="845233" cy="421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2pPr>
            <a:lvl3pPr marL="1271587" marR="0" indent="-357187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3pPr>
            <a:lvl4pPr marL="16165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4pPr>
            <a:lvl5pPr marL="20737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5pPr>
            <a:lvl6pPr marL="26125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6pPr>
            <a:lvl7pPr marL="30697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7pPr>
            <a:lvl8pPr marL="35269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9pPr>
          </a:lstStyle>
          <a:p>
            <a:pPr hangingPunct="1"/>
            <a:r>
              <a:rPr lang="it-IT" b="1" dirty="0" smtClean="0"/>
              <a:t>Contro</a:t>
            </a:r>
            <a:endParaRPr lang="it-IT" b="1" dirty="0"/>
          </a:p>
        </p:txBody>
      </p:sp>
      <p:sp>
        <p:nvSpPr>
          <p:cNvPr id="8" name="pro e contro"/>
          <p:cNvSpPr txBox="1">
            <a:spLocks/>
          </p:cNvSpPr>
          <p:nvPr/>
        </p:nvSpPr>
        <p:spPr>
          <a:xfrm>
            <a:off x="684209" y="4598149"/>
            <a:ext cx="8534401" cy="1779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92500" lnSpcReduction="10000"/>
          </a:bodyPr>
          <a:lstStyle>
            <a:lvl1pPr marL="285750" marR="0" indent="-28575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2pPr>
            <a:lvl3pPr marL="1271587" marR="0" indent="-357187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3pPr>
            <a:lvl4pPr marL="16165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4pPr>
            <a:lvl5pPr marL="2073728" marR="0" indent="-24492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>
                    <a:alpha val="75000"/>
                  </a:srgbClr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5pPr>
            <a:lvl6pPr marL="26125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6pPr>
            <a:lvl7pPr marL="30697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7pPr>
            <a:lvl8pPr marL="35269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8pPr>
            <a:lvl9pPr marL="3984171" marR="0" indent="-326571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80000"/>
              <a:buFontTx/>
              <a:buChar char=""/>
              <a:tabLst/>
              <a:defRPr sz="2000" b="0" i="0" u="none" strike="noStrike" cap="none" spc="0" baseline="0">
                <a:ln>
                  <a:noFill/>
                </a:ln>
                <a:solidFill>
                  <a:srgbClr val="0F496F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9pPr>
          </a:lstStyle>
          <a:p>
            <a:pPr>
              <a:buFont typeface="LucidaGrande" charset="0"/>
              <a:buChar char="▶︎"/>
            </a:pPr>
            <a:r>
              <a:rPr lang="it-IT" dirty="0"/>
              <a:t>Richiede l’esplicitazione del k</a:t>
            </a:r>
          </a:p>
          <a:p>
            <a:pPr>
              <a:buFont typeface="LucidaGrande" charset="0"/>
              <a:buChar char="▶︎"/>
            </a:pPr>
            <a:r>
              <a:rPr lang="it-IT" dirty="0"/>
              <a:t>Non è sempre semplice determinare il tipo di distanza da utilizzare</a:t>
            </a:r>
          </a:p>
          <a:p>
            <a:pPr>
              <a:buFont typeface="LucidaGrande" charset="0"/>
              <a:buChar char="▶︎"/>
            </a:pPr>
            <a:r>
              <a:rPr lang="it-IT" dirty="0"/>
              <a:t>Non gestisce in maniera sempre opportuna le variabili categoriche</a:t>
            </a:r>
          </a:p>
          <a:p>
            <a:pPr>
              <a:buFont typeface="LucidaGrande" charset="0"/>
              <a:buChar char="▶︎"/>
            </a:pPr>
            <a:r>
              <a:rPr lang="it-IT" dirty="0"/>
              <a:t>Non è in grado di gestire i “confini poco definiti”</a:t>
            </a:r>
          </a:p>
          <a:p>
            <a:pPr>
              <a:buFont typeface="LucidaGrande" charset="0"/>
              <a:buChar char="▶︎"/>
            </a:pPr>
            <a:r>
              <a:rPr lang="it-IT" dirty="0"/>
              <a:t>I costi di computazione sono relativamente elevati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dei </a:t>
            </a:r>
            <a:r>
              <a:rPr lang="it-IT" dirty="0" smtClean="0"/>
              <a:t>classificatori</a:t>
            </a:r>
            <a:endParaRPr lang="it-IT" dirty="0"/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1829436396"/>
              </p:ext>
            </p:extLst>
          </p:nvPr>
        </p:nvGraphicFramePr>
        <p:xfrm>
          <a:off x="1775549" y="1775426"/>
          <a:ext cx="8680416" cy="403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99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775549" y="1775426"/>
            <a:ext cx="8680416" cy="4228589"/>
          </a:xfrm>
        </p:spPr>
        <p:txBody>
          <a:bodyPr/>
          <a:lstStyle/>
          <a:p>
            <a:pPr>
              <a:buFont typeface="LucidaGrande" charset="0"/>
              <a:buChar char="▶︎"/>
            </a:pPr>
            <a:r>
              <a:rPr lang="it-IT" dirty="0" smtClean="0"/>
              <a:t>Abbiamo visto nella slide precedente che i tre classificatori ottengono mediamente dei buoni accuracy score.</a:t>
            </a:r>
          </a:p>
          <a:p>
            <a:pPr>
              <a:buFont typeface="LucidaGrande" charset="0"/>
              <a:buChar char="▶︎"/>
            </a:pPr>
            <a:endParaRPr lang="it-IT" dirty="0"/>
          </a:p>
          <a:p>
            <a:pPr>
              <a:buFont typeface="LucidaGrande" charset="0"/>
              <a:buChar char="▶︎"/>
            </a:pPr>
            <a:r>
              <a:rPr lang="it-IT" dirty="0" smtClean="0"/>
              <a:t>Per decretare un classificatore “vincitore”, tuttavia, occorre tener conto della confidenza che hanno tali classificatori con l’output che hanno prodotto.</a:t>
            </a:r>
          </a:p>
          <a:p>
            <a:pPr>
              <a:buFont typeface="LucidaGrande" charset="0"/>
              <a:buChar char="▶︎"/>
            </a:pPr>
            <a:endParaRPr lang="it-IT" dirty="0"/>
          </a:p>
          <a:p>
            <a:pPr>
              <a:buFont typeface="LucidaGrande" charset="0"/>
              <a:buChar char="▶︎"/>
            </a:pPr>
            <a:r>
              <a:rPr lang="it-IT" dirty="0"/>
              <a:t>D</a:t>
            </a:r>
            <a:r>
              <a:rPr lang="it-IT" dirty="0" smtClean="0"/>
              <a:t>i seguito vedremo i primi 4 output prodotti dai classificatori sui primi 4 elementi del </a:t>
            </a:r>
            <a:r>
              <a:rPr lang="it-IT" dirty="0" err="1" smtClean="0"/>
              <a:t>dataset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dei classificatori</a:t>
            </a:r>
          </a:p>
        </p:txBody>
      </p:sp>
    </p:spTree>
    <p:extLst>
      <p:ext uri="{BB962C8B-B14F-4D97-AF65-F5344CB8AC3E}">
        <p14:creationId xmlns:p14="http://schemas.microsoft.com/office/powerpoint/2010/main" val="76617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rocedimento seguit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>
                <a:solidFill>
                  <a:schemeClr val="accent1"/>
                </a:solidFill>
              </a:rPr>
              <a:t>procedimento seguito</a:t>
            </a:r>
          </a:p>
        </p:txBody>
      </p:sp>
      <p:sp>
        <p:nvSpPr>
          <p:cNvPr id="202" name="Scegliere un campo d’azione e un dataset (industria videoludica)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Font typeface=".LucidaGrandeUI" charset="0"/>
              <a:buChar char="►"/>
              <a:defRPr sz="1800"/>
            </a:pPr>
            <a:r>
              <a:rPr dirty="0"/>
              <a:t>Scegliere un campo d’azione e un dataset (industria videoludica)</a:t>
            </a:r>
          </a:p>
          <a:p>
            <a:pPr>
              <a:buFont typeface=".LucidaGrandeUI" charset="0"/>
              <a:buChar char="►"/>
              <a:defRPr sz="1800"/>
            </a:pPr>
            <a:r>
              <a:rPr dirty="0"/>
              <a:t>Definire un problema da affrontare (multiclass classification)</a:t>
            </a:r>
          </a:p>
          <a:p>
            <a:pPr lvl="1">
              <a:buFont typeface=".LucidaGrandeUI" charset="0"/>
              <a:buChar char="►"/>
              <a:defRPr sz="1800"/>
            </a:pPr>
            <a:r>
              <a:rPr dirty="0"/>
              <a:t>Applicare tecniche di discretizzazione (one-hot encoding)</a:t>
            </a:r>
          </a:p>
          <a:p>
            <a:pPr lvl="1">
              <a:buFont typeface=".LucidaGrandeUI" charset="0"/>
              <a:buChar char="►"/>
              <a:defRPr sz="1800"/>
            </a:pPr>
            <a:r>
              <a:rPr dirty="0"/>
              <a:t>Ritornare al problema multiclass </a:t>
            </a:r>
            <a:br>
              <a:rPr dirty="0"/>
            </a:br>
            <a:r>
              <a:rPr dirty="0"/>
              <a:t>(normalizzando i risultati finali ed applicando la majority rule)</a:t>
            </a:r>
          </a:p>
          <a:p>
            <a:pPr>
              <a:buFont typeface=".LucidaGrandeUI" charset="0"/>
              <a:buChar char="►"/>
              <a:defRPr sz="1800"/>
            </a:pPr>
            <a:r>
              <a:rPr dirty="0"/>
              <a:t>Individuare i classificatori opportuni (Random Forest, Logistic Regression, k-NN)</a:t>
            </a:r>
          </a:p>
          <a:p>
            <a:pPr lvl="1">
              <a:buFont typeface=".LucidaGrandeUI" charset="0"/>
              <a:buChar char="►"/>
              <a:defRPr sz="1800"/>
            </a:pPr>
            <a:r>
              <a:rPr dirty="0"/>
              <a:t>Impiegare algoritmi di inferenza (coarse-to-fine)</a:t>
            </a:r>
          </a:p>
          <a:p>
            <a:pPr>
              <a:buFont typeface=".LucidaGrandeUI" charset="0"/>
              <a:buChar char="►"/>
              <a:defRPr sz="1800"/>
            </a:pPr>
            <a:r>
              <a:rPr dirty="0"/>
              <a:t>Optare per un linguaggio di programmazione opportuno (Python)</a:t>
            </a:r>
          </a:p>
          <a:p>
            <a:pPr>
              <a:buFont typeface=".LucidaGrandeUI" charset="0"/>
              <a:buChar char="►"/>
              <a:defRPr sz="1800"/>
            </a:pPr>
            <a:r>
              <a:rPr dirty="0"/>
              <a:t>Prediligere dei tipi di stima e dei metodi di validazione </a:t>
            </a:r>
            <a:br>
              <a:rPr dirty="0"/>
            </a:br>
            <a:r>
              <a:rPr dirty="0"/>
              <a:t>(confidency, cross-validation, misclassification rate e accuracy score)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fico 8"/>
          <p:cNvGraphicFramePr/>
          <p:nvPr>
            <p:extLst>
              <p:ext uri="{D42A27DB-BD31-4B8C-83A1-F6EECF244321}">
                <p14:modId xmlns:p14="http://schemas.microsoft.com/office/powerpoint/2010/main" val="76682232"/>
              </p:ext>
            </p:extLst>
          </p:nvPr>
        </p:nvGraphicFramePr>
        <p:xfrm>
          <a:off x="1775547" y="1775426"/>
          <a:ext cx="8680417" cy="4362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dei classificatori</a:t>
            </a:r>
          </a:p>
        </p:txBody>
      </p:sp>
    </p:spTree>
    <p:extLst>
      <p:ext uri="{BB962C8B-B14F-4D97-AF65-F5344CB8AC3E}">
        <p14:creationId xmlns:p14="http://schemas.microsoft.com/office/powerpoint/2010/main" val="19146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ico 7"/>
          <p:cNvGraphicFramePr/>
          <p:nvPr>
            <p:extLst>
              <p:ext uri="{D42A27DB-BD31-4B8C-83A1-F6EECF244321}">
                <p14:modId xmlns:p14="http://schemas.microsoft.com/office/powerpoint/2010/main" val="375616766"/>
              </p:ext>
            </p:extLst>
          </p:nvPr>
        </p:nvGraphicFramePr>
        <p:xfrm>
          <a:off x="1759220" y="1808083"/>
          <a:ext cx="8684046" cy="4330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dei classificatori</a:t>
            </a:r>
          </a:p>
        </p:txBody>
      </p:sp>
    </p:spTree>
    <p:extLst>
      <p:ext uri="{BB962C8B-B14F-4D97-AF65-F5344CB8AC3E}">
        <p14:creationId xmlns:p14="http://schemas.microsoft.com/office/powerpoint/2010/main" val="17180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fico 8"/>
          <p:cNvGraphicFramePr/>
          <p:nvPr>
            <p:extLst>
              <p:ext uri="{D42A27DB-BD31-4B8C-83A1-F6EECF244321}">
                <p14:modId xmlns:p14="http://schemas.microsoft.com/office/powerpoint/2010/main" val="598201715"/>
              </p:ext>
            </p:extLst>
          </p:nvPr>
        </p:nvGraphicFramePr>
        <p:xfrm>
          <a:off x="1775547" y="1775426"/>
          <a:ext cx="8680417" cy="4362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dei classificatori</a:t>
            </a:r>
          </a:p>
        </p:txBody>
      </p:sp>
    </p:spTree>
    <p:extLst>
      <p:ext uri="{BB962C8B-B14F-4D97-AF65-F5344CB8AC3E}">
        <p14:creationId xmlns:p14="http://schemas.microsoft.com/office/powerpoint/2010/main" val="8185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ico 7"/>
          <p:cNvGraphicFramePr/>
          <p:nvPr>
            <p:extLst>
              <p:ext uri="{D42A27DB-BD31-4B8C-83A1-F6EECF244321}">
                <p14:modId xmlns:p14="http://schemas.microsoft.com/office/powerpoint/2010/main" val="1077142605"/>
              </p:ext>
            </p:extLst>
          </p:nvPr>
        </p:nvGraphicFramePr>
        <p:xfrm>
          <a:off x="1759220" y="1808083"/>
          <a:ext cx="8684046" cy="4330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asellaDiTesto 1"/>
          <p:cNvSpPr txBox="1"/>
          <p:nvPr/>
        </p:nvSpPr>
        <p:spPr>
          <a:xfrm>
            <a:off x="1759220" y="6138333"/>
            <a:ext cx="868404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In questa situazione la Logistic Regression ha prodotto una misclassification sull’elemento 1 (nessun classificatore binario supera la majority rule)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dei classificatori</a:t>
            </a:r>
          </a:p>
        </p:txBody>
      </p:sp>
    </p:spTree>
    <p:extLst>
      <p:ext uri="{BB962C8B-B14F-4D97-AF65-F5344CB8AC3E}">
        <p14:creationId xmlns:p14="http://schemas.microsoft.com/office/powerpoint/2010/main" val="21243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fico 8"/>
          <p:cNvGraphicFramePr/>
          <p:nvPr>
            <p:extLst>
              <p:ext uri="{D42A27DB-BD31-4B8C-83A1-F6EECF244321}">
                <p14:modId xmlns:p14="http://schemas.microsoft.com/office/powerpoint/2010/main" val="1897554831"/>
              </p:ext>
            </p:extLst>
          </p:nvPr>
        </p:nvGraphicFramePr>
        <p:xfrm>
          <a:off x="1775547" y="1775426"/>
          <a:ext cx="8680417" cy="4362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dei classificatori</a:t>
            </a:r>
          </a:p>
        </p:txBody>
      </p:sp>
    </p:spTree>
    <p:extLst>
      <p:ext uri="{BB962C8B-B14F-4D97-AF65-F5344CB8AC3E}">
        <p14:creationId xmlns:p14="http://schemas.microsoft.com/office/powerpoint/2010/main" val="18466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ico 7"/>
          <p:cNvGraphicFramePr/>
          <p:nvPr>
            <p:extLst>
              <p:ext uri="{D42A27DB-BD31-4B8C-83A1-F6EECF244321}">
                <p14:modId xmlns:p14="http://schemas.microsoft.com/office/powerpoint/2010/main" val="1224341667"/>
              </p:ext>
            </p:extLst>
          </p:nvPr>
        </p:nvGraphicFramePr>
        <p:xfrm>
          <a:off x="1759220" y="1808083"/>
          <a:ext cx="8684046" cy="4330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asellaDiTesto 1"/>
          <p:cNvSpPr txBox="1"/>
          <p:nvPr/>
        </p:nvSpPr>
        <p:spPr>
          <a:xfrm>
            <a:off x="1759220" y="6138333"/>
            <a:ext cx="868404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In questa situazione </a:t>
            </a:r>
            <a:r>
              <a:rPr lang="it-IT" dirty="0" smtClean="0"/>
              <a:t>il k-NN </a:t>
            </a:r>
            <a:r>
              <a:rPr kumimoji="0" lang="it-IT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ha prodotto una misclassification per il 2° e per il 3° elemento</a:t>
            </a:r>
            <a:r>
              <a:rPr kumimoji="0" lang="it-IT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 (</a:t>
            </a:r>
            <a:r>
              <a:rPr kumimoji="0" lang="it-IT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nessun</a:t>
            </a:r>
            <a:r>
              <a:rPr kumimoji="0" lang="it-IT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 classificatore binario supera la majority rule)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dei classificatori</a:t>
            </a:r>
          </a:p>
        </p:txBody>
      </p:sp>
    </p:spTree>
    <p:extLst>
      <p:ext uri="{BB962C8B-B14F-4D97-AF65-F5344CB8AC3E}">
        <p14:creationId xmlns:p14="http://schemas.microsoft.com/office/powerpoint/2010/main" val="137132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BIAS-VARIANCE TRADEOFF</a:t>
            </a:r>
            <a:br>
              <a:rPr lang="it-IT" dirty="0" smtClean="0"/>
            </a:br>
            <a:r>
              <a:rPr lang="it-IT" sz="2000" dirty="0" smtClean="0"/>
              <a:t>OSSERVAZIONI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84211" y="2339762"/>
            <a:ext cx="6953718" cy="3615267"/>
          </a:xfrm>
        </p:spPr>
        <p:txBody>
          <a:bodyPr/>
          <a:lstStyle/>
          <a:p>
            <a:pPr>
              <a:buFont typeface="LucidaGrande" charset="0"/>
              <a:buChar char="▶︎"/>
            </a:pPr>
            <a:r>
              <a:rPr lang="it-IT" dirty="0"/>
              <a:t>G</a:t>
            </a:r>
            <a:r>
              <a:rPr lang="it-IT" dirty="0" smtClean="0"/>
              <a:t>li </a:t>
            </a:r>
            <a:r>
              <a:rPr lang="it-IT" dirty="0"/>
              <a:t>errori che possono influire negativamente sui risultati ottenuti sono principalmente di due </a:t>
            </a:r>
            <a:r>
              <a:rPr lang="it-IT" dirty="0" smtClean="0"/>
              <a:t>tipi: dovuto al </a:t>
            </a:r>
            <a:r>
              <a:rPr lang="it-IT" b="1" dirty="0" err="1" smtClean="0"/>
              <a:t>bias</a:t>
            </a:r>
            <a:r>
              <a:rPr lang="it-IT" dirty="0" smtClean="0"/>
              <a:t> e dovuto alla </a:t>
            </a:r>
            <a:r>
              <a:rPr lang="it-IT" b="1" dirty="0" smtClean="0"/>
              <a:t>varianza</a:t>
            </a:r>
            <a:r>
              <a:rPr lang="it-IT" dirty="0" smtClean="0"/>
              <a:t>.</a:t>
            </a:r>
          </a:p>
          <a:p>
            <a:pPr>
              <a:buFont typeface="LucidaGrande" charset="0"/>
              <a:buChar char="▶︎"/>
            </a:pPr>
            <a:r>
              <a:rPr lang="it-IT" b="1" dirty="0" smtClean="0"/>
              <a:t>Errore dovuto al </a:t>
            </a:r>
            <a:r>
              <a:rPr lang="it-IT" b="1" dirty="0" err="1" smtClean="0"/>
              <a:t>bias</a:t>
            </a:r>
            <a:r>
              <a:rPr lang="it-IT" b="1" dirty="0" smtClean="0"/>
              <a:t>: </a:t>
            </a:r>
            <a:r>
              <a:rPr lang="it-IT" dirty="0"/>
              <a:t>considerato come la differenza tra la previsione (o media) </a:t>
            </a:r>
            <a:r>
              <a:rPr lang="it-IT" dirty="0" smtClean="0"/>
              <a:t>attesa del </a:t>
            </a:r>
            <a:r>
              <a:rPr lang="it-IT" dirty="0"/>
              <a:t>nostro modello e il valore corretto che stiamo cercando di prevedere</a:t>
            </a:r>
            <a:r>
              <a:rPr lang="it-IT" dirty="0" smtClean="0"/>
              <a:t>.</a:t>
            </a:r>
          </a:p>
          <a:p>
            <a:pPr>
              <a:buFont typeface="LucidaGrande" charset="0"/>
              <a:buChar char="▶︎"/>
            </a:pPr>
            <a:r>
              <a:rPr lang="it-IT" b="1" dirty="0" smtClean="0"/>
              <a:t>Errore dovuto alla varianza: </a:t>
            </a:r>
            <a:r>
              <a:rPr lang="it-IT" dirty="0"/>
              <a:t>considerato come la </a:t>
            </a:r>
            <a:r>
              <a:rPr lang="it-IT" dirty="0" err="1"/>
              <a:t>variabilita</a:t>
            </a:r>
            <a:r>
              <a:rPr lang="it-IT" dirty="0"/>
              <a:t>̀ di una predizione del modello per un determinato </a:t>
            </a:r>
            <a:r>
              <a:rPr lang="it-IT" dirty="0" smtClean="0"/>
              <a:t>punto.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96" y="2339762"/>
            <a:ext cx="3910554" cy="36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7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BIAS-VARIANCE TRADEOFF</a:t>
            </a:r>
            <a:br>
              <a:rPr lang="it-IT" dirty="0" smtClean="0"/>
            </a:br>
            <a:r>
              <a:rPr lang="it-IT" sz="2000" dirty="0" smtClean="0"/>
              <a:t>OSSERVAZIONI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84210" y="2339762"/>
            <a:ext cx="9553484" cy="361526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Nel nostro caso abbiamo notato che:</a:t>
            </a:r>
          </a:p>
          <a:p>
            <a:pPr marL="0" indent="0">
              <a:buNone/>
            </a:pPr>
            <a:endParaRPr lang="it-IT" dirty="0" smtClean="0"/>
          </a:p>
          <a:p>
            <a:pPr>
              <a:buFont typeface="LucidaGrande" charset="0"/>
              <a:buChar char="▶︎"/>
            </a:pPr>
            <a:r>
              <a:rPr lang="it-IT" b="1" dirty="0" smtClean="0"/>
              <a:t>Random </a:t>
            </a:r>
            <a:r>
              <a:rPr lang="it-IT" b="1" dirty="0" err="1" smtClean="0"/>
              <a:t>Forest</a:t>
            </a:r>
            <a:r>
              <a:rPr lang="it-IT" dirty="0" smtClean="0"/>
              <a:t>: con un </a:t>
            </a:r>
            <a:r>
              <a:rPr lang="it-IT" dirty="0" err="1" smtClean="0"/>
              <a:t>n_estimator</a:t>
            </a:r>
            <a:r>
              <a:rPr lang="it-IT" dirty="0" smtClean="0"/>
              <a:t> pari a 240 si hanno i risultati migliori; aumentandone la quantità, i risultati peggiorano.</a:t>
            </a:r>
          </a:p>
          <a:p>
            <a:pPr>
              <a:buFont typeface="LucidaGrande" charset="0"/>
              <a:buChar char="▶︎"/>
            </a:pPr>
            <a:r>
              <a:rPr lang="it-IT" b="1" dirty="0" smtClean="0"/>
              <a:t>K-NN:</a:t>
            </a:r>
            <a:r>
              <a:rPr lang="it-IT" dirty="0" smtClean="0"/>
              <a:t> il parametro </a:t>
            </a:r>
            <a:r>
              <a:rPr lang="it-IT" dirty="0" err="1" smtClean="0"/>
              <a:t>n_neighbors</a:t>
            </a:r>
            <a:r>
              <a:rPr lang="it-IT" dirty="0" smtClean="0"/>
              <a:t>, ovvero k, non può essere troppo grande, altrimenti aumenta la varianza e peggiorano di conseguenza i risultati. Il valore ottimale è stato trovato in k = 30.</a:t>
            </a:r>
          </a:p>
          <a:p>
            <a:pPr>
              <a:buFont typeface="LucidaGrande" charset="0"/>
              <a:buChar char="▶︎"/>
            </a:pPr>
            <a:r>
              <a:rPr lang="it-IT" b="1" dirty="0" err="1" smtClean="0"/>
              <a:t>Logistic</a:t>
            </a:r>
            <a:r>
              <a:rPr lang="it-IT" b="1" dirty="0" smtClean="0"/>
              <a:t> </a:t>
            </a:r>
            <a:r>
              <a:rPr lang="it-IT" b="1" dirty="0" err="1" smtClean="0"/>
              <a:t>Regression</a:t>
            </a:r>
            <a:r>
              <a:rPr lang="it-IT" b="1" dirty="0" smtClean="0"/>
              <a:t>:</a:t>
            </a:r>
            <a:r>
              <a:rPr lang="it-IT" dirty="0" smtClean="0"/>
              <a:t> non ha parametri numerici, pertanto non possono essere effettuate le considerazioni precedenti.</a:t>
            </a:r>
          </a:p>
        </p:txBody>
      </p:sp>
    </p:spTree>
    <p:extLst>
      <p:ext uri="{BB962C8B-B14F-4D97-AF65-F5344CB8AC3E}">
        <p14:creationId xmlns:p14="http://schemas.microsoft.com/office/powerpoint/2010/main" val="7178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conclusioni</a:t>
            </a:r>
            <a:endParaRPr lang="it-IT" dirty="0"/>
          </a:p>
        </p:txBody>
      </p:sp>
      <p:graphicFrame>
        <p:nvGraphicFramePr>
          <p:cNvPr id="4" name="Grafico 3"/>
          <p:cNvGraphicFramePr/>
          <p:nvPr>
            <p:extLst>
              <p:ext uri="{D42A27DB-BD31-4B8C-83A1-F6EECF244321}">
                <p14:modId xmlns:p14="http://schemas.microsoft.com/office/powerpoint/2010/main" val="933941489"/>
              </p:ext>
            </p:extLst>
          </p:nvPr>
        </p:nvGraphicFramePr>
        <p:xfrm>
          <a:off x="5306786" y="2192868"/>
          <a:ext cx="6444343" cy="37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egnaposto testo 2"/>
          <p:cNvSpPr>
            <a:spLocks noGrp="1"/>
          </p:cNvSpPr>
          <p:nvPr>
            <p:ph type="body" sz="half" idx="1"/>
          </p:nvPr>
        </p:nvSpPr>
        <p:spPr>
          <a:xfrm>
            <a:off x="684210" y="2192868"/>
            <a:ext cx="3430589" cy="3762161"/>
          </a:xfrm>
        </p:spPr>
        <p:txBody>
          <a:bodyPr>
            <a:normAutofit fontScale="92500" lnSpcReduction="10000"/>
          </a:bodyPr>
          <a:lstStyle/>
          <a:p>
            <a:pPr>
              <a:buFont typeface="LucidaGrande" charset="0"/>
              <a:buChar char="▶︎"/>
            </a:pPr>
            <a:r>
              <a:rPr lang="it-IT" dirty="0" smtClean="0"/>
              <a:t>Con un </a:t>
            </a:r>
            <a:r>
              <a:rPr lang="it-IT" b="1" dirty="0" smtClean="0"/>
              <a:t>accuracy score elevato</a:t>
            </a:r>
            <a:r>
              <a:rPr lang="it-IT" dirty="0" smtClean="0"/>
              <a:t>, che nel caso di Logistic Regression e k-NN è </a:t>
            </a:r>
            <a:r>
              <a:rPr lang="it-IT" b="1" dirty="0" smtClean="0"/>
              <a:t>diminuito</a:t>
            </a:r>
            <a:r>
              <a:rPr lang="it-IT" dirty="0" smtClean="0"/>
              <a:t> una volta ponderato sulla base della </a:t>
            </a:r>
            <a:r>
              <a:rPr lang="it-IT" b="1" dirty="0" smtClean="0"/>
              <a:t>confidenza</a:t>
            </a:r>
            <a:r>
              <a:rPr lang="it-IT" dirty="0" smtClean="0"/>
              <a:t> dei vari classificatori binari, il classificatore multiclass finale che è riuscito a raggiungere nel migliore dei modi il nostro obiettivo è stato senza dubbio </a:t>
            </a:r>
            <a:r>
              <a:rPr lang="it-IT" b="1" dirty="0" smtClean="0"/>
              <a:t>Random Forest</a:t>
            </a:r>
            <a:r>
              <a:rPr lang="it-IT" dirty="0" smtClean="0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90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684211" y="317500"/>
            <a:ext cx="8534401" cy="1507068"/>
          </a:xfrm>
        </p:spPr>
        <p:txBody>
          <a:bodyPr/>
          <a:lstStyle/>
          <a:p>
            <a:r>
              <a:rPr lang="it-IT" dirty="0" smtClean="0"/>
              <a:t>conclusioni</a:t>
            </a:r>
            <a:endParaRPr lang="it-IT" dirty="0"/>
          </a:p>
        </p:txBody>
      </p:sp>
      <p:sp>
        <p:nvSpPr>
          <p:cNvPr id="7" name="Freccia destra 6"/>
          <p:cNvSpPr/>
          <p:nvPr/>
        </p:nvSpPr>
        <p:spPr>
          <a:xfrm>
            <a:off x="5254403" y="3516451"/>
            <a:ext cx="1771650" cy="478933"/>
          </a:xfrm>
          <a:prstGeom prst="rightArrow">
            <a:avLst/>
          </a:prstGeom>
          <a:solidFill>
            <a:srgbClr val="0070C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1" b="75079"/>
          <a:stretch/>
        </p:blipFill>
        <p:spPr>
          <a:xfrm>
            <a:off x="8261373" y="2828818"/>
            <a:ext cx="3392744" cy="1854200"/>
          </a:xfrm>
          <a:prstGeom prst="rect">
            <a:avLst/>
          </a:prstGeom>
        </p:spPr>
      </p:pic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44741"/>
              </p:ext>
            </p:extLst>
          </p:nvPr>
        </p:nvGraphicFramePr>
        <p:xfrm>
          <a:off x="684211" y="2828818"/>
          <a:ext cx="3334872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67436"/>
                <a:gridCol w="1667436"/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Name</a:t>
                      </a:r>
                      <a:endParaRPr lang="it-IT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Rating</a:t>
                      </a:r>
                      <a:endParaRPr lang="it-IT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 smtClean="0"/>
                        <a:t>Madden NFL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 smtClean="0"/>
                        <a:t>Mafia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M</a:t>
                      </a:r>
                      <a:endParaRPr lang="it-IT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 smtClean="0"/>
                        <a:t>No </a:t>
                      </a:r>
                      <a:r>
                        <a:rPr lang="it-IT" sz="1800" dirty="0" err="1" smtClean="0"/>
                        <a:t>Man’s</a:t>
                      </a:r>
                      <a:r>
                        <a:rPr lang="it-IT" sz="1800" dirty="0" smtClean="0"/>
                        <a:t> </a:t>
                      </a:r>
                      <a:r>
                        <a:rPr lang="it-IT" sz="1800" dirty="0" err="1" smtClean="0"/>
                        <a:t>Sky</a:t>
                      </a:r>
                      <a:endParaRPr lang="it-IT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smtClean="0"/>
                        <a:t>T</a:t>
                      </a:r>
                      <a:endParaRPr lang="it-IT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 smtClean="0"/>
                        <a:t>NBA 2K17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E</a:t>
                      </a:r>
                      <a:endParaRPr lang="it-IT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CasellaDiTesto 1"/>
          <p:cNvSpPr txBox="1"/>
          <p:nvPr/>
        </p:nvSpPr>
        <p:spPr>
          <a:xfrm>
            <a:off x="684211" y="4840941"/>
            <a:ext cx="33348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 smtClean="0"/>
              <a:t>Parte di dataset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261373" y="4840941"/>
            <a:ext cx="33348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 smtClean="0"/>
              <a:t>Output prodotto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0579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52" y="2438400"/>
            <a:ext cx="8765093" cy="212699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8" y="1142331"/>
            <a:ext cx="6604000" cy="78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39" y="1101957"/>
            <a:ext cx="2517178" cy="394335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1372490"/>
            <a:ext cx="2447687" cy="340228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08" y="1379805"/>
            <a:ext cx="2422618" cy="3402518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442254" y="4952998"/>
            <a:ext cx="252025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Super Mario Sunshine</a:t>
            </a:r>
            <a:endParaRPr lang="it-IT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 smtClean="0"/>
              <a:t>2002 (E)</a:t>
            </a:r>
            <a:endParaRPr kumimoji="0" lang="it-IT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374322" y="4992558"/>
            <a:ext cx="232050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Grand</a:t>
            </a:r>
            <a:r>
              <a:rPr kumimoji="0" lang="it-IT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 </a:t>
            </a:r>
            <a:r>
              <a:rPr kumimoji="0" lang="it-IT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Theft</a:t>
            </a:r>
            <a:r>
              <a:rPr kumimoji="0" lang="it-IT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 Auto V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 smtClean="0"/>
              <a:t>2013 (M)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9395615" y="4992558"/>
            <a:ext cx="238462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The Legend of Zelda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Breath</a:t>
            </a:r>
            <a:r>
              <a:rPr kumimoji="0" lang="it-IT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 of the Wild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2017 (E10+)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23" y="1379805"/>
            <a:ext cx="2748419" cy="3409950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6195023" y="4952998"/>
            <a:ext cx="148053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Uncharted</a:t>
            </a:r>
            <a:r>
              <a:rPr kumimoji="0" lang="it-IT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 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 smtClean="0"/>
              <a:t>2016 (T)</a:t>
            </a:r>
            <a:endParaRPr kumimoji="0" lang="it-I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sp>
        <p:nvSpPr>
          <p:cNvPr id="18" name="Cornice 17"/>
          <p:cNvSpPr/>
          <p:nvPr/>
        </p:nvSpPr>
        <p:spPr>
          <a:xfrm>
            <a:off x="2474732" y="4044461"/>
            <a:ext cx="499403" cy="626013"/>
          </a:xfrm>
          <a:prstGeom prst="frame">
            <a:avLst/>
          </a:prstGeom>
          <a:solidFill>
            <a:srgbClr val="FF000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sp>
        <p:nvSpPr>
          <p:cNvPr id="19" name="Cornice 18"/>
          <p:cNvSpPr/>
          <p:nvPr/>
        </p:nvSpPr>
        <p:spPr>
          <a:xfrm>
            <a:off x="3402551" y="4178255"/>
            <a:ext cx="499403" cy="626013"/>
          </a:xfrm>
          <a:prstGeom prst="frame">
            <a:avLst/>
          </a:prstGeom>
          <a:solidFill>
            <a:srgbClr val="FF000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sp>
        <p:nvSpPr>
          <p:cNvPr id="20" name="Cornice 19"/>
          <p:cNvSpPr/>
          <p:nvPr/>
        </p:nvSpPr>
        <p:spPr>
          <a:xfrm>
            <a:off x="6292794" y="4071788"/>
            <a:ext cx="499403" cy="626013"/>
          </a:xfrm>
          <a:prstGeom prst="frame">
            <a:avLst/>
          </a:prstGeom>
          <a:solidFill>
            <a:srgbClr val="FF000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sp>
        <p:nvSpPr>
          <p:cNvPr id="21" name="Cornice 20"/>
          <p:cNvSpPr/>
          <p:nvPr/>
        </p:nvSpPr>
        <p:spPr>
          <a:xfrm>
            <a:off x="9380985" y="4303222"/>
            <a:ext cx="499403" cy="626013"/>
          </a:xfrm>
          <a:prstGeom prst="frame">
            <a:avLst/>
          </a:prstGeom>
          <a:solidFill>
            <a:srgbClr val="FF000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142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chermata 2017-04-17 alle 11.30.22.png" descr="Schermata 2017-04-17 alle 11.3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654" y="1121900"/>
            <a:ext cx="11124692" cy="295733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dataset analysis l’importanza del rating nelle vendite"/>
          <p:cNvSpPr>
            <a:spLocks noGrp="1"/>
          </p:cNvSpPr>
          <p:nvPr>
            <p:ph type="title"/>
          </p:nvPr>
        </p:nvSpPr>
        <p:spPr>
          <a:xfrm>
            <a:off x="1566318" y="4505111"/>
            <a:ext cx="8534401" cy="15070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dataset </a:t>
            </a:r>
            <a:r>
              <a:rPr sz="4000" dirty="0" smtClean="0"/>
              <a:t>analysis</a:t>
            </a:r>
            <a:r>
              <a:rPr sz="4000" dirty="0"/>
              <a:t/>
            </a:r>
            <a:br>
              <a:rPr sz="4000" dirty="0"/>
            </a:br>
            <a:r>
              <a:rPr lang="it-IT" sz="2400" dirty="0" smtClean="0"/>
              <a:t>parte del dataset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4211" y="685800"/>
            <a:ext cx="9947930" cy="1507068"/>
          </a:xfrm>
        </p:spPr>
        <p:txBody>
          <a:bodyPr>
            <a:normAutofit/>
          </a:bodyPr>
          <a:lstStyle/>
          <a:p>
            <a:r>
              <a:rPr lang="it-IT" sz="4000" dirty="0" smtClean="0"/>
              <a:t>RIPARTIZIONE DELLE CLASSI NEL DATASET</a:t>
            </a:r>
            <a:endParaRPr lang="it-IT" sz="4000" dirty="0"/>
          </a:p>
        </p:txBody>
      </p:sp>
      <p:graphicFrame>
        <p:nvGraphicFramePr>
          <p:cNvPr id="4" name="Grafico 3"/>
          <p:cNvGraphicFramePr/>
          <p:nvPr>
            <p:extLst>
              <p:ext uri="{D42A27DB-BD31-4B8C-83A1-F6EECF244321}">
                <p14:modId xmlns:p14="http://schemas.microsoft.com/office/powerpoint/2010/main" val="1324985142"/>
              </p:ext>
            </p:extLst>
          </p:nvPr>
        </p:nvGraphicFramePr>
        <p:xfrm>
          <a:off x="3083859" y="2192868"/>
          <a:ext cx="6000376" cy="4112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106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ataset analysis l’importanza del rating nelle vendite"/>
          <p:cNvSpPr>
            <a:spLocks noGrp="1"/>
          </p:cNvSpPr>
          <p:nvPr>
            <p:ph type="title"/>
          </p:nvPr>
        </p:nvSpPr>
        <p:spPr>
          <a:xfrm>
            <a:off x="1566318" y="4505111"/>
            <a:ext cx="8534401" cy="15070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dataset </a:t>
            </a:r>
            <a:r>
              <a:rPr sz="4000" dirty="0" smtClean="0"/>
              <a:t>analysis</a:t>
            </a:r>
            <a:r>
              <a:rPr sz="4000" dirty="0"/>
              <a:t/>
            </a:r>
            <a:br>
              <a:rPr sz="4000" dirty="0"/>
            </a:br>
            <a:r>
              <a:rPr sz="2400" dirty="0"/>
              <a:t>l’importanza del rating nelle </a:t>
            </a:r>
            <a:r>
              <a:rPr sz="2400" dirty="0" smtClean="0"/>
              <a:t>vendite</a:t>
            </a:r>
            <a:endParaRPr sz="2400" dirty="0"/>
          </a:p>
        </p:txBody>
      </p:sp>
      <p:pic>
        <p:nvPicPr>
          <p:cNvPr id="212" name="figure_1.png" descr="figur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318" y="874591"/>
            <a:ext cx="8796882" cy="340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figure_3.png" descr="figure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320" y="856069"/>
            <a:ext cx="8796880" cy="3401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dataset analysis l’importanza del rating nelle vendite"/>
          <p:cNvSpPr>
            <a:spLocks noGrp="1"/>
          </p:cNvSpPr>
          <p:nvPr>
            <p:ph type="title"/>
          </p:nvPr>
        </p:nvSpPr>
        <p:spPr>
          <a:xfrm>
            <a:off x="1566320" y="4509345"/>
            <a:ext cx="8534401" cy="15070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dataset </a:t>
            </a:r>
            <a:r>
              <a:rPr sz="4000" dirty="0" smtClean="0"/>
              <a:t>analysis</a:t>
            </a:r>
            <a:r>
              <a:rPr lang="it-IT" sz="2400" dirty="0" smtClean="0">
                <a:solidFill>
                  <a:srgbClr val="052F61"/>
                </a:solidFill>
              </a:rPr>
              <a:t> </a:t>
            </a:r>
            <a:r>
              <a:rPr sz="4000" dirty="0"/>
              <a:t/>
            </a:r>
            <a:br>
              <a:rPr sz="4000" dirty="0"/>
            </a:br>
            <a:r>
              <a:rPr sz="2400" dirty="0"/>
              <a:t>l’importanza del rating nelle </a:t>
            </a:r>
            <a:r>
              <a:rPr sz="2400" dirty="0" smtClean="0"/>
              <a:t>vendite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zione">
  <a:themeElements>
    <a:clrScheme name="Sezi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000FF"/>
      </a:hlink>
      <a:folHlink>
        <a:srgbClr val="FF00FF"/>
      </a:folHlink>
    </a:clrScheme>
    <a:fontScheme name="Sezion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rgbClr val="05436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rgbClr val="05436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ezione">
  <a:themeElements>
    <a:clrScheme name="Sezi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000FF"/>
      </a:hlink>
      <a:folHlink>
        <a:srgbClr val="FF00FF"/>
      </a:folHlink>
    </a:clrScheme>
    <a:fontScheme name="Sezion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rgbClr val="05436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rgbClr val="05436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</TotalTime>
  <Words>1350</Words>
  <Application>Microsoft Macintosh PowerPoint</Application>
  <PresentationFormat>Widescreen</PresentationFormat>
  <Paragraphs>244</Paragraphs>
  <Slides>39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6" baseType="lpstr">
      <vt:lpstr>.LucidaGrandeUI</vt:lpstr>
      <vt:lpstr>Century Gothic</vt:lpstr>
      <vt:lpstr>Helvetica</vt:lpstr>
      <vt:lpstr>LucidaGrande</vt:lpstr>
      <vt:lpstr>Menlo</vt:lpstr>
      <vt:lpstr>Times New Roman</vt:lpstr>
      <vt:lpstr>Sezione</vt:lpstr>
      <vt:lpstr>Game Ratings predictor</vt:lpstr>
      <vt:lpstr>INTRODUZIONE</vt:lpstr>
      <vt:lpstr>procedimento seguito</vt:lpstr>
      <vt:lpstr>Presentazione di PowerPoint</vt:lpstr>
      <vt:lpstr>Presentazione di PowerPoint</vt:lpstr>
      <vt:lpstr>dataset analysis parte del dataset</vt:lpstr>
      <vt:lpstr>RIPARTIZIONE DELLE CLASSI NEL DATASET</vt:lpstr>
      <vt:lpstr>dataset analysis l’importanza del rating nelle vendite</vt:lpstr>
      <vt:lpstr>dataset analysis  l’importanza del rating nelle vendite</vt:lpstr>
      <vt:lpstr>dataset analysis l’importanza del rating nelle vendite</vt:lpstr>
      <vt:lpstr>INSTALLAZIONE Ubuntu, Debian e macos</vt:lpstr>
      <vt:lpstr>preparazione del dataset eliminazione elementi incompleti</vt:lpstr>
      <vt:lpstr>preparazione del dataset applicazione one-hot encoding (discretizzazione)</vt:lpstr>
      <vt:lpstr>preparazione del dataset SEPARAZIONE IN Training set e test set</vt:lpstr>
      <vt:lpstr>preparazione del dataset SEPARAZIONE IN Training set e test set</vt:lpstr>
      <vt:lpstr>logistic regression</vt:lpstr>
      <vt:lpstr>logistic regression</vt:lpstr>
      <vt:lpstr>LOGISTIC REGRESSION IL CODICE IN PYTHON</vt:lpstr>
      <vt:lpstr>logistic regression</vt:lpstr>
      <vt:lpstr>random forest</vt:lpstr>
      <vt:lpstr>random forest</vt:lpstr>
      <vt:lpstr>RANDOM FOREST IL CODICE IN PYTHON</vt:lpstr>
      <vt:lpstr>random forest</vt:lpstr>
      <vt:lpstr>k-nn</vt:lpstr>
      <vt:lpstr>k-nn</vt:lpstr>
      <vt:lpstr>K-NN IL CODICE IN PYTHON</vt:lpstr>
      <vt:lpstr>k-nn</vt:lpstr>
      <vt:lpstr>Applicazione dei classificatori</vt:lpstr>
      <vt:lpstr>Applicazione dei classificatori</vt:lpstr>
      <vt:lpstr>Applicazione dei classificatori</vt:lpstr>
      <vt:lpstr>Applicazione dei classificatori</vt:lpstr>
      <vt:lpstr>Applicazione dei classificatori</vt:lpstr>
      <vt:lpstr>Applicazione dei classificatori</vt:lpstr>
      <vt:lpstr>Applicazione dei classificatori</vt:lpstr>
      <vt:lpstr>Applicazione dei classificatori</vt:lpstr>
      <vt:lpstr>BIAS-VARIANCE TRADEOFF OSSERVAZIONI</vt:lpstr>
      <vt:lpstr>BIAS-VARIANCE TRADEOFF OSSERVAZIONI</vt:lpstr>
      <vt:lpstr>conclusioni</vt:lpstr>
      <vt:lpstr>conclusioni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Ratings predictor</dc:title>
  <cp:lastModifiedBy>Federico Guidi</cp:lastModifiedBy>
  <cp:revision>147</cp:revision>
  <dcterms:modified xsi:type="dcterms:W3CDTF">2017-05-17T10:08:13Z</dcterms:modified>
</cp:coreProperties>
</file>